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9" r:id="rId4"/>
    <p:sldId id="260" r:id="rId5"/>
    <p:sldId id="261" r:id="rId6"/>
    <p:sldId id="262" r:id="rId7"/>
    <p:sldId id="263" r:id="rId8"/>
    <p:sldId id="264" r:id="rId9"/>
    <p:sldId id="266" r:id="rId10"/>
    <p:sldId id="267" r:id="rId11"/>
    <p:sldId id="265" r:id="rId12"/>
  </p:sldIdLst>
  <p:sldSz cx="12192000" cy="75596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405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CBCB"/>
    <a:srgbClr val="5C4F97"/>
    <a:srgbClr val="644D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 showGuides="1">
      <p:cViewPr varScale="1">
        <p:scale>
          <a:sx n="67" d="100"/>
          <a:sy n="67" d="100"/>
        </p:scale>
        <p:origin x="858" y="66"/>
      </p:cViewPr>
      <p:guideLst>
        <p:guide orient="horz" pos="2405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237197"/>
            <a:ext cx="9144000" cy="2631887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970580"/>
            <a:ext cx="9144000" cy="1825171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16F5-3B8C-4591-A790-5A91CC7B8C0A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7F82-A47A-4A92-87E6-742017C78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36880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16F5-3B8C-4591-A790-5A91CC7B8C0A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7F82-A47A-4A92-87E6-742017C78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9261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02483"/>
            <a:ext cx="2628900" cy="6406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02483"/>
            <a:ext cx="7734300" cy="6406475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16F5-3B8C-4591-A790-5A91CC7B8C0A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7F82-A47A-4A92-87E6-742017C78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59385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16F5-3B8C-4591-A790-5A91CC7B8C0A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7F82-A47A-4A92-87E6-742017C78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473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884670"/>
            <a:ext cx="10515600" cy="3144614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5059034"/>
            <a:ext cx="10515600" cy="1653678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16F5-3B8C-4591-A790-5A91CC7B8C0A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7F82-A47A-4A92-87E6-742017C78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10165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2012414"/>
            <a:ext cx="5181600" cy="479654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012414"/>
            <a:ext cx="5181600" cy="479654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16F5-3B8C-4591-A790-5A91CC7B8C0A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7F82-A47A-4A92-87E6-742017C78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7334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02483"/>
            <a:ext cx="10515600" cy="1461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853171"/>
            <a:ext cx="5157787" cy="90821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761381"/>
            <a:ext cx="5157787" cy="40615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853171"/>
            <a:ext cx="5183188" cy="90821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761381"/>
            <a:ext cx="5183188" cy="40615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16F5-3B8C-4591-A790-5A91CC7B8C0A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7F82-A47A-4A92-87E6-742017C78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58170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16F5-3B8C-4591-A790-5A91CC7B8C0A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7F82-A47A-4A92-87E6-742017C78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03604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16F5-3B8C-4591-A790-5A91CC7B8C0A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7F82-A47A-4A92-87E6-742017C78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166544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503978"/>
            <a:ext cx="3932237" cy="176392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088454"/>
            <a:ext cx="6172200" cy="5372269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267902"/>
            <a:ext cx="3932237" cy="420157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16F5-3B8C-4591-A790-5A91CC7B8C0A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7F82-A47A-4A92-87E6-742017C78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01167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503978"/>
            <a:ext cx="3932237" cy="176392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088454"/>
            <a:ext cx="6172200" cy="5372269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267902"/>
            <a:ext cx="3932237" cy="4201570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816F5-3B8C-4591-A790-5A91CC7B8C0A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35F7F82-A47A-4A92-87E6-742017C78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00451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402483"/>
            <a:ext cx="10515600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2012414"/>
            <a:ext cx="10515600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7006699"/>
            <a:ext cx="274320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B816F5-3B8C-4591-A790-5A91CC7B8C0A}" type="datetimeFigureOut">
              <a:rPr lang="en-US" smtClean="0"/>
              <a:t>7/2/2023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7006699"/>
            <a:ext cx="411480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7006699"/>
            <a:ext cx="274320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5F7F82-A47A-4A92-87E6-742017C7817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64653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4372610" y="1593773"/>
            <a:ext cx="3446780" cy="3147695"/>
          </a:xfrm>
          <a:prstGeom prst="rect">
            <a:avLst/>
          </a:prstGeom>
          <a:blipFill dpi="0" rotWithShape="1"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a:blipFill>
          <a:ln>
            <a:solidFill>
              <a:schemeClr val="bg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1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0" y="4404842"/>
            <a:ext cx="1219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a-IR" sz="6600" dirty="0" smtClean="0">
                <a:solidFill>
                  <a:srgbClr val="5C4F9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 EntezareZohoor B4" panose="00000700000000000000" pitchFamily="2" charset="-78"/>
              </a:rPr>
              <a:t>فرم مدرسی</a:t>
            </a:r>
            <a:endParaRPr lang="en-US" sz="6600" dirty="0">
              <a:solidFill>
                <a:srgbClr val="5C4F97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cs typeface="A EntezareZohoor B4" panose="000007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680951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45344" y="1051297"/>
            <a:ext cx="10758488" cy="3886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>
              <a:lnSpc>
                <a:spcPct val="107000"/>
              </a:lnSpc>
              <a:spcAft>
                <a:spcPts val="800"/>
              </a:spcAft>
            </a:pPr>
            <a:r>
              <a:rPr lang="fa-IR" b="1" spc="20" dirty="0">
                <a:solidFill>
                  <a:srgbClr val="C00000"/>
                </a:solidFill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پوستر دوره خود را در این قسمت قرار </a:t>
            </a:r>
            <a:r>
              <a:rPr lang="fa-IR" b="1" spc="20" dirty="0" smtClean="0">
                <a:solidFill>
                  <a:srgbClr val="C00000"/>
                </a:solidFill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دهید</a:t>
            </a:r>
            <a:endParaRPr lang="en-US" b="1" dirty="0">
              <a:solidFill>
                <a:srgbClr val="C00000"/>
              </a:solidFill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26573" y="5387340"/>
            <a:ext cx="2423678" cy="173945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ts val="1600"/>
              </a:lnSpc>
              <a:spcAft>
                <a:spcPts val="800"/>
              </a:spcAft>
            </a:pPr>
            <a:r>
              <a:rPr lang="fa-IR" sz="1400" dirty="0">
                <a:solidFill>
                  <a:srgbClr val="3D3F4D"/>
                </a:solidFill>
                <a:latin typeface="Open Sans"/>
                <a:ea typeface="Calibri" panose="020F0502020204030204" pitchFamily="34" charset="0"/>
                <a:cs typeface="2  Mehr" panose="00000700000000000000" pitchFamily="2" charset="-78"/>
              </a:rPr>
              <a:t>برای </a:t>
            </a:r>
            <a:r>
              <a:rPr lang="fa-IR" sz="1400" dirty="0" smtClean="0">
                <a:solidFill>
                  <a:srgbClr val="3D3F4D"/>
                </a:solidFill>
                <a:latin typeface="Open Sans"/>
                <a:ea typeface="Calibri" panose="020F0502020204030204" pitchFamily="34" charset="0"/>
                <a:cs typeface="2  Mehr" panose="00000700000000000000" pitchFamily="2" charset="-78"/>
              </a:rPr>
              <a:t>جایگزینی پوستر خود </a:t>
            </a:r>
            <a:r>
              <a:rPr lang="fa-IR" sz="1400" dirty="0">
                <a:solidFill>
                  <a:srgbClr val="3D3F4D"/>
                </a:solidFill>
                <a:latin typeface="Open Sans"/>
                <a:ea typeface="Calibri" panose="020F0502020204030204" pitchFamily="34" charset="0"/>
                <a:cs typeface="2  Mehr" panose="00000700000000000000" pitchFamily="2" charset="-78"/>
              </a:rPr>
              <a:t>روی </a:t>
            </a:r>
            <a:r>
              <a:rPr lang="fa-IR" sz="1400" dirty="0" smtClean="0">
                <a:solidFill>
                  <a:srgbClr val="3D3F4D"/>
                </a:solidFill>
                <a:latin typeface="Open Sans"/>
                <a:ea typeface="Calibri" panose="020F0502020204030204" pitchFamily="34" charset="0"/>
                <a:cs typeface="2  Mehr" panose="00000700000000000000" pitchFamily="2" charset="-78"/>
              </a:rPr>
              <a:t>پوستر </a:t>
            </a:r>
            <a:r>
              <a:rPr lang="fa-IR" sz="1400" dirty="0">
                <a:solidFill>
                  <a:srgbClr val="3D3F4D"/>
                </a:solidFill>
                <a:latin typeface="Open Sans"/>
                <a:ea typeface="Calibri" panose="020F0502020204030204" pitchFamily="34" charset="0"/>
                <a:cs typeface="2  Mehr" panose="00000700000000000000" pitchFamily="2" charset="-78"/>
              </a:rPr>
              <a:t>کلیک راست کنید و چینج پیکچر را انتخاب کنید و بعد  </a:t>
            </a:r>
            <a:r>
              <a:rPr lang="fa-IR" sz="1400" dirty="0" smtClean="0">
                <a:solidFill>
                  <a:srgbClr val="3D3F4D"/>
                </a:solidFill>
                <a:latin typeface="Open Sans"/>
                <a:ea typeface="Calibri" panose="020F0502020204030204" pitchFamily="34" charset="0"/>
                <a:cs typeface="2  Mehr" panose="00000700000000000000" pitchFamily="2" charset="-78"/>
              </a:rPr>
              <a:t>ورک آفلاین را بزنید سپس پوستر خود را از </a:t>
            </a:r>
            <a:r>
              <a:rPr lang="fa-IR" sz="1400" dirty="0">
                <a:solidFill>
                  <a:srgbClr val="3D3F4D"/>
                </a:solidFill>
                <a:latin typeface="Open Sans"/>
                <a:ea typeface="Calibri" panose="020F0502020204030204" pitchFamily="34" charset="0"/>
                <a:cs typeface="2  Mehr" panose="00000700000000000000" pitchFamily="2" charset="-78"/>
              </a:rPr>
              <a:t>درون سیستم انتخاب کنید</a:t>
            </a:r>
            <a:endParaRPr lang="en-US" sz="4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2  Mehr" panose="00000700000000000000" pitchFamily="2" charset="-78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dirty="0" smtClean="0">
                <a:solidFill>
                  <a:srgbClr val="3D3F4D"/>
                </a:solidFill>
                <a:effectLst/>
                <a:latin typeface="Open Sans"/>
                <a:ea typeface="Calibri" panose="020F0502020204030204" pitchFamily="34" charset="0"/>
                <a:cs typeface="2  Mehr" panose="00000700000000000000" pitchFamily="2" charset="-78"/>
              </a:rPr>
              <a:t>Click Right</a:t>
            </a:r>
            <a:endParaRPr lang="en-US" sz="4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2  Mehr" panose="00000700000000000000" pitchFamily="2" charset="-78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dirty="0" smtClean="0">
                <a:solidFill>
                  <a:srgbClr val="3D3F4D"/>
                </a:solidFill>
                <a:effectLst/>
                <a:latin typeface="Open Sans"/>
                <a:ea typeface="Calibri" panose="020F0502020204030204" pitchFamily="34" charset="0"/>
                <a:cs typeface="2  Mehr" panose="00000700000000000000" pitchFamily="2" charset="-78"/>
              </a:rPr>
              <a:t>Change picture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050" dirty="0" smtClean="0">
                <a:solidFill>
                  <a:srgbClr val="3D3F4D"/>
                </a:solidFill>
                <a:effectLst/>
                <a:latin typeface="Open Sans"/>
                <a:ea typeface="Calibri" panose="020F0502020204030204" pitchFamily="34" charset="0"/>
                <a:cs typeface="2  Mehr" panose="00000700000000000000" pitchFamily="2" charset="-78"/>
              </a:rPr>
              <a:t>Work offline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2  Mehr" panose="00000700000000000000" pitchFamily="2" charset="-78"/>
            </a:endParaRPr>
          </a:p>
        </p:txBody>
      </p:sp>
      <p:pic>
        <p:nvPicPr>
          <p:cNvPr id="8" name="Picture 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9927" y="2494915"/>
            <a:ext cx="5732145" cy="289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942151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00"/>
          <p:cNvSpPr txBox="1"/>
          <p:nvPr/>
        </p:nvSpPr>
        <p:spPr>
          <a:xfrm>
            <a:off x="3076893" y="1844041"/>
            <a:ext cx="7947160" cy="14900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1100" spc="2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سخنی با مدیریت سامانه آموزش فینیور و گروه بین المللی آموزش فینیور</a:t>
            </a:r>
            <a:endParaRPr lang="en-US" sz="110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101"/>
          <p:cNvSpPr txBox="1"/>
          <p:nvPr/>
        </p:nvSpPr>
        <p:spPr>
          <a:xfrm>
            <a:off x="842964" y="2159002"/>
            <a:ext cx="10315574" cy="3413123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justLow" rtl="1">
              <a:lnSpc>
                <a:spcPts val="11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1100" spc="-5">
                <a:solidFill>
                  <a:srgbClr val="00B050"/>
                </a:solidFill>
                <a:effectLst/>
                <a:latin typeface="Lato"/>
                <a:ea typeface="Calibri" panose="020F0502020204030204" pitchFamily="34" charset="0"/>
                <a:cs typeface="B Yekan" panose="00000400000000000000" pitchFamily="2" charset="-78"/>
              </a:rPr>
              <a:t>در صورتی که سخنی با مدیریت یا گروه بین المللی آموزش دارید می توانید در این قسمت عنوان کنید تمام درخواست ها ایده ها نظرات بررسی خواهند شد.</a:t>
            </a:r>
            <a:endParaRPr lang="en-US" sz="110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00" i="1">
                <a:solidFill>
                  <a:srgbClr val="3D3F4D"/>
                </a:solidFill>
                <a:effectLst/>
                <a:latin typeface="Oswald Light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000" i="1">
                <a:solidFill>
                  <a:srgbClr val="3D3F4D"/>
                </a:solidFill>
                <a:effectLst/>
                <a:latin typeface="Oswald Light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10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99"/>
          <p:cNvSpPr txBox="1"/>
          <p:nvPr/>
        </p:nvSpPr>
        <p:spPr>
          <a:xfrm>
            <a:off x="285750" y="7131368"/>
            <a:ext cx="6143626" cy="42830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rtl="1">
              <a:lnSpc>
                <a:spcPts val="11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1100" spc="-5">
                <a:solidFill>
                  <a:srgbClr val="000000"/>
                </a:solidFill>
                <a:effectLst/>
                <a:latin typeface="Lato"/>
                <a:ea typeface="Calibri" panose="020F0502020204030204" pitchFamily="34" charset="0"/>
                <a:cs typeface="B Yekan" panose="00000400000000000000" pitchFamily="2" charset="-78"/>
              </a:rPr>
              <a:t>در نهایت گروه آموزشی فینیور از شما مدرس گرامی برای دقت و صحت در ارائه مطالب سپاسگزار است</a:t>
            </a:r>
            <a:endParaRPr lang="en-US" sz="110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9701586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2257426" y="2598745"/>
            <a:ext cx="8820150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000" dirty="0" smtClean="0">
                <a:solidFill>
                  <a:srgbClr val="5C4F97"/>
                </a:solidFill>
                <a:cs typeface="B Yekan" panose="00000400000000000000" pitchFamily="2" charset="-78"/>
              </a:rPr>
              <a:t>دقت فرمایید که نوشته های خود را فقط جایگزین </a:t>
            </a:r>
            <a:r>
              <a:rPr lang="fa-IR" sz="2000" dirty="0" smtClean="0">
                <a:solidFill>
                  <a:srgbClr val="00B050"/>
                </a:solidFill>
                <a:cs typeface="B Yekan" panose="00000400000000000000" pitchFamily="2" charset="-78"/>
              </a:rPr>
              <a:t>نوشته های سبز رنگ </a:t>
            </a:r>
            <a:r>
              <a:rPr lang="fa-IR" sz="2000" dirty="0" smtClean="0">
                <a:solidFill>
                  <a:srgbClr val="5C4F97"/>
                </a:solidFill>
                <a:cs typeface="B Yekan" panose="00000400000000000000" pitchFamily="2" charset="-78"/>
              </a:rPr>
              <a:t>کنید</a:t>
            </a:r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000" dirty="0" smtClean="0">
                <a:solidFill>
                  <a:srgbClr val="5C4F97"/>
                </a:solidFill>
                <a:cs typeface="B Yekan" panose="00000400000000000000" pitchFamily="2" charset="-78"/>
              </a:rPr>
              <a:t>عکس پرسنلی مناسب و با کیفیت ارائه دهید</a:t>
            </a:r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000" dirty="0" smtClean="0">
                <a:solidFill>
                  <a:srgbClr val="5C4F97"/>
                </a:solidFill>
                <a:cs typeface="B Yekan" panose="00000400000000000000" pitchFamily="2" charset="-78"/>
              </a:rPr>
              <a:t>پوستر دوره باید دقیقا مطابق با توضیحات باشد</a:t>
            </a:r>
            <a:endParaRPr lang="fa-IR" sz="2000" dirty="0">
              <a:solidFill>
                <a:srgbClr val="5C4F97"/>
              </a:solidFill>
              <a:cs typeface="B Yekan" panose="00000400000000000000" pitchFamily="2" charset="-78"/>
            </a:endParaRPr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fa-IR" sz="2000" dirty="0" smtClean="0">
                <a:solidFill>
                  <a:srgbClr val="5C4F97"/>
                </a:solidFill>
                <a:cs typeface="B Yekan" panose="00000400000000000000" pitchFamily="2" charset="-78"/>
              </a:rPr>
              <a:t>در نهایت فقط به فرمهای ترتیب اثر داده خواهد شد که به ایمیل سامانه ارسال شوند</a:t>
            </a:r>
          </a:p>
          <a:p>
            <a:pPr marL="342900" indent="-342900" algn="r" rtl="1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en-US" sz="2000" b="1" dirty="0" smtClean="0">
                <a:solidFill>
                  <a:srgbClr val="5C4F97"/>
                </a:solidFill>
                <a:cs typeface="B Yekan" panose="00000400000000000000" pitchFamily="2" charset="-78"/>
              </a:rPr>
              <a:t>edufinior@yahoo.com</a:t>
            </a:r>
            <a:endParaRPr lang="fa-IR" sz="2000" b="1" dirty="0" smtClean="0">
              <a:solidFill>
                <a:srgbClr val="5C4F97"/>
              </a:solidFill>
              <a:cs typeface="B Yekan" panose="00000400000000000000" pitchFamily="2" charset="-78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9897445" y="2013865"/>
            <a:ext cx="1180131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b="1" spc="200" dirty="0" smtClean="0">
                <a:solidFill>
                  <a:srgbClr val="00B050"/>
                </a:solidFill>
                <a:latin typeface="Ent"/>
                <a:ea typeface="Calibri" panose="020F0502020204030204" pitchFamily="34" charset="0"/>
                <a:cs typeface="B Yekan" panose="00000400000000000000" pitchFamily="2" charset="-78"/>
              </a:rPr>
              <a:t>نکات مهم</a:t>
            </a: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294250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072" y="2286635"/>
            <a:ext cx="2316681" cy="2987299"/>
          </a:xfrm>
          <a:prstGeom prst="rect">
            <a:avLst/>
          </a:prstGeom>
        </p:spPr>
      </p:pic>
      <p:sp>
        <p:nvSpPr>
          <p:cNvPr id="4" name="Frame 3"/>
          <p:cNvSpPr/>
          <p:nvPr/>
        </p:nvSpPr>
        <p:spPr>
          <a:xfrm>
            <a:off x="580072" y="2286635"/>
            <a:ext cx="2319655" cy="2986405"/>
          </a:xfrm>
          <a:prstGeom prst="frame">
            <a:avLst>
              <a:gd name="adj1" fmla="val 4137"/>
            </a:avLst>
          </a:prstGeom>
          <a:solidFill>
            <a:srgbClr val="3D3F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none" lIns="91440" tIns="45720" rIns="91440" bIns="45720" numCol="1" spcCol="0" rtlCol="0" fromWordArt="0" anchor="ctr" anchorCtr="0" forceAA="0" compatLnSpc="1">
            <a:prstTxWarp prst="textNoShape">
              <a:avLst/>
            </a:prstTxWarp>
            <a:sp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endParaRPr lang="en-US" sz="110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526573" y="5273040"/>
            <a:ext cx="2423678" cy="19359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rtl="1">
              <a:lnSpc>
                <a:spcPts val="1600"/>
              </a:lnSpc>
              <a:spcAft>
                <a:spcPts val="800"/>
              </a:spcAft>
            </a:pPr>
            <a:r>
              <a:rPr lang="fa-IR" sz="1400" dirty="0">
                <a:solidFill>
                  <a:srgbClr val="3D3F4D"/>
                </a:solidFill>
                <a:latin typeface="Open Sans"/>
                <a:ea typeface="Calibri" panose="020F0502020204030204" pitchFamily="34" charset="0"/>
                <a:cs typeface="2  Mehr" panose="00000700000000000000" pitchFamily="2" charset="-78"/>
              </a:rPr>
              <a:t>برای جایگزینی عکس خود روی </a:t>
            </a:r>
            <a:r>
              <a:rPr lang="fa-IR" sz="1400" dirty="0" smtClean="0">
                <a:solidFill>
                  <a:srgbClr val="3D3F4D"/>
                </a:solidFill>
                <a:latin typeface="Open Sans"/>
                <a:ea typeface="Calibri" panose="020F0502020204030204" pitchFamily="34" charset="0"/>
                <a:cs typeface="2  Mehr" panose="00000700000000000000" pitchFamily="2" charset="-78"/>
              </a:rPr>
              <a:t>لوگوی وسط کادر </a:t>
            </a:r>
            <a:r>
              <a:rPr lang="fa-IR" sz="1400" dirty="0">
                <a:solidFill>
                  <a:srgbClr val="3D3F4D"/>
                </a:solidFill>
                <a:latin typeface="Open Sans"/>
                <a:ea typeface="Calibri" panose="020F0502020204030204" pitchFamily="34" charset="0"/>
                <a:cs typeface="2  Mehr" panose="00000700000000000000" pitchFamily="2" charset="-78"/>
              </a:rPr>
              <a:t>کلیک راست کنید و چینج پیکچر را انتخاب کنید و بعد  </a:t>
            </a:r>
            <a:r>
              <a:rPr lang="fa-IR" sz="1400" dirty="0" smtClean="0">
                <a:solidFill>
                  <a:srgbClr val="3D3F4D"/>
                </a:solidFill>
                <a:latin typeface="Open Sans"/>
                <a:ea typeface="Calibri" panose="020F0502020204030204" pitchFamily="34" charset="0"/>
                <a:cs typeface="2  Mehr" panose="00000700000000000000" pitchFamily="2" charset="-78"/>
              </a:rPr>
              <a:t>ورک آفلاین را بزنید سپس عکس </a:t>
            </a:r>
            <a:r>
              <a:rPr lang="fa-IR" sz="1400" dirty="0">
                <a:solidFill>
                  <a:srgbClr val="3D3F4D"/>
                </a:solidFill>
                <a:latin typeface="Open Sans"/>
                <a:ea typeface="Calibri" panose="020F0502020204030204" pitchFamily="34" charset="0"/>
                <a:cs typeface="2  Mehr" panose="00000700000000000000" pitchFamily="2" charset="-78"/>
              </a:rPr>
              <a:t>مورد نظر را از درون سیستم انتخاب کنید</a:t>
            </a:r>
            <a:endParaRPr lang="en-US" sz="4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2  Mehr" panose="00000700000000000000" pitchFamily="2" charset="-78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dirty="0" smtClean="0">
                <a:solidFill>
                  <a:srgbClr val="3D3F4D"/>
                </a:solidFill>
                <a:effectLst/>
                <a:latin typeface="Open Sans"/>
                <a:ea typeface="Calibri" panose="020F0502020204030204" pitchFamily="34" charset="0"/>
                <a:cs typeface="2  Mehr" panose="00000700000000000000" pitchFamily="2" charset="-78"/>
              </a:rPr>
              <a:t>Click Right</a:t>
            </a:r>
            <a:endParaRPr lang="en-US" sz="44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2  Mehr" panose="00000700000000000000" pitchFamily="2" charset="-78"/>
            </a:endParaRP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sz="1050" dirty="0" smtClean="0">
                <a:solidFill>
                  <a:srgbClr val="3D3F4D"/>
                </a:solidFill>
                <a:effectLst/>
                <a:latin typeface="Open Sans"/>
                <a:ea typeface="Calibri" panose="020F0502020204030204" pitchFamily="34" charset="0"/>
                <a:cs typeface="2  Mehr" panose="00000700000000000000" pitchFamily="2" charset="-78"/>
              </a:rPr>
              <a:t>Change picture</a:t>
            </a:r>
          </a:p>
          <a:p>
            <a:pPr marL="342900" marR="0" lvl="0" indent="-34290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+mj-lt"/>
              <a:buAutoNum type="arabicPeriod"/>
            </a:pPr>
            <a:r>
              <a:rPr lang="en-US" sz="1050" dirty="0" smtClean="0">
                <a:solidFill>
                  <a:srgbClr val="3D3F4D"/>
                </a:solidFill>
                <a:effectLst/>
                <a:latin typeface="Open Sans"/>
                <a:ea typeface="Calibri" panose="020F0502020204030204" pitchFamily="34" charset="0"/>
                <a:cs typeface="2  Mehr" panose="00000700000000000000" pitchFamily="2" charset="-78"/>
              </a:rPr>
              <a:t>Work offline</a:t>
            </a:r>
            <a:endParaRPr lang="en-US" sz="4400" dirty="0">
              <a:effectLst/>
              <a:latin typeface="Calibri" panose="020F0502020204030204" pitchFamily="34" charset="0"/>
              <a:ea typeface="Calibri" panose="020F0502020204030204" pitchFamily="34" charset="0"/>
              <a:cs typeface="2  Mehr" panose="00000700000000000000" pitchFamily="2" charset="-78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9829800" y="978599"/>
            <a:ext cx="1714499" cy="29649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ts val="1600"/>
              </a:lnSpc>
            </a:pPr>
            <a:r>
              <a:rPr lang="ar-SA" dirty="0">
                <a:solidFill>
                  <a:srgbClr val="3D3F4D"/>
                </a:solidFill>
                <a:latin typeface="Open Sans"/>
                <a:ea typeface="Calibri" panose="020F0502020204030204" pitchFamily="34" charset="0"/>
                <a:cs typeface="B Yagut" panose="00000400000000000000" pitchFamily="2" charset="-78"/>
              </a:rPr>
              <a:t>نام و فامیل :  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600"/>
              </a:lnSpc>
            </a:pP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600"/>
              </a:lnSpc>
            </a:pPr>
            <a:r>
              <a:rPr lang="en-US" sz="800" dirty="0" smtClean="0">
                <a:solidFill>
                  <a:srgbClr val="00B050"/>
                </a:solidFill>
                <a:effectLst/>
                <a:latin typeface="Open Sans"/>
                <a:ea typeface="Calibri" panose="020F0502020204030204" pitchFamily="34" charset="0"/>
                <a:cs typeface="B Yagut" panose="00000400000000000000" pitchFamily="2" charset="-78"/>
              </a:rPr>
              <a:t> 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ts val="1600"/>
              </a:lnSpc>
            </a:pPr>
            <a:r>
              <a:rPr lang="ar-SA" dirty="0">
                <a:solidFill>
                  <a:srgbClr val="3D3F4D"/>
                </a:solidFill>
                <a:latin typeface="Open Sans"/>
                <a:ea typeface="Calibri" panose="020F0502020204030204" pitchFamily="34" charset="0"/>
                <a:cs typeface="B Yagut" panose="00000400000000000000" pitchFamily="2" charset="-78"/>
              </a:rPr>
              <a:t>سن :</a:t>
            </a:r>
            <a:r>
              <a:rPr lang="ar-SA" dirty="0">
                <a:solidFill>
                  <a:srgbClr val="00B050"/>
                </a:solidFill>
                <a:latin typeface="Open Sans"/>
                <a:ea typeface="Calibri" panose="020F0502020204030204" pitchFamily="34" charset="0"/>
                <a:cs typeface="B Yagut" panose="00000400000000000000" pitchFamily="2" charset="-78"/>
              </a:rPr>
              <a:t> 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600"/>
              </a:lnSpc>
            </a:pP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600"/>
              </a:lnSpc>
            </a:pPr>
            <a:r>
              <a:rPr lang="en-US" sz="800" dirty="0" smtClean="0">
                <a:solidFill>
                  <a:srgbClr val="00B050"/>
                </a:solidFill>
                <a:effectLst/>
                <a:latin typeface="Open Sans"/>
                <a:ea typeface="Calibri" panose="020F0502020204030204" pitchFamily="34" charset="0"/>
                <a:cs typeface="B Yagut" panose="00000400000000000000" pitchFamily="2" charset="-78"/>
              </a:rPr>
              <a:t> 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ts val="1600"/>
              </a:lnSpc>
            </a:pPr>
            <a:r>
              <a:rPr lang="ar-SA" dirty="0">
                <a:solidFill>
                  <a:srgbClr val="3D3F4D"/>
                </a:solidFill>
                <a:latin typeface="Open Sans"/>
                <a:ea typeface="Calibri" panose="020F0502020204030204" pitchFamily="34" charset="0"/>
                <a:cs typeface="B Yagut" panose="00000400000000000000" pitchFamily="2" charset="-78"/>
              </a:rPr>
              <a:t>مقطع تحصیلی :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600"/>
              </a:lnSpc>
            </a:pP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600"/>
              </a:lnSpc>
            </a:pPr>
            <a:r>
              <a:rPr lang="en-US" sz="800" dirty="0" smtClean="0">
                <a:solidFill>
                  <a:srgbClr val="00B050"/>
                </a:solidFill>
                <a:effectLst/>
                <a:latin typeface="Open Sans"/>
                <a:ea typeface="Calibri" panose="020F0502020204030204" pitchFamily="34" charset="0"/>
                <a:cs typeface="B Yagut" panose="00000400000000000000" pitchFamily="2" charset="-78"/>
              </a:rPr>
              <a:t> 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ts val="1600"/>
              </a:lnSpc>
            </a:pPr>
            <a:r>
              <a:rPr lang="ar-SA" dirty="0">
                <a:solidFill>
                  <a:srgbClr val="3D3F4D"/>
                </a:solidFill>
                <a:latin typeface="Open Sans"/>
                <a:ea typeface="Calibri" panose="020F0502020204030204" pitchFamily="34" charset="0"/>
                <a:cs typeface="B Yagut" panose="00000400000000000000" pitchFamily="2" charset="-78"/>
              </a:rPr>
              <a:t>رشته تحصیلی :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600"/>
              </a:lnSpc>
            </a:pP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600"/>
              </a:lnSpc>
            </a:pPr>
            <a:r>
              <a:rPr lang="en-US" sz="800" dirty="0" smtClean="0">
                <a:solidFill>
                  <a:srgbClr val="3D3F4D"/>
                </a:solidFill>
                <a:effectLst/>
                <a:latin typeface="Open Sans"/>
                <a:ea typeface="Calibri" panose="020F0502020204030204" pitchFamily="34" charset="0"/>
                <a:cs typeface="B Yagut" panose="00000400000000000000" pitchFamily="2" charset="-78"/>
              </a:rPr>
              <a:t> 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ts val="1600"/>
              </a:lnSpc>
            </a:pPr>
            <a:r>
              <a:rPr lang="ar-SA" dirty="0">
                <a:solidFill>
                  <a:srgbClr val="3D3F4D"/>
                </a:solidFill>
                <a:latin typeface="Open Sans"/>
                <a:ea typeface="Calibri" panose="020F0502020204030204" pitchFamily="34" charset="0"/>
                <a:cs typeface="B Yagut" panose="00000400000000000000" pitchFamily="2" charset="-78"/>
              </a:rPr>
              <a:t>مدرک از دانشگاه :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>
              <a:lnSpc>
                <a:spcPts val="1600"/>
              </a:lnSpc>
              <a:spcAft>
                <a:spcPts val="800"/>
              </a:spcAft>
            </a:pP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5900738" y="964052"/>
            <a:ext cx="3761940" cy="2759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>
              <a:lnSpc>
                <a:spcPts val="1600"/>
              </a:lnSpc>
            </a:pPr>
            <a:r>
              <a:rPr lang="ar-SA" dirty="0" smtClean="0">
                <a:solidFill>
                  <a:srgbClr val="00B050"/>
                </a:solidFill>
                <a:latin typeface="Open Sans"/>
                <a:ea typeface="Calibri" panose="020F0502020204030204" pitchFamily="34" charset="0"/>
                <a:cs typeface="B Yagut" panose="00000400000000000000" pitchFamily="2" charset="-78"/>
              </a:rPr>
              <a:t>نام </a:t>
            </a:r>
            <a:r>
              <a:rPr lang="ar-SA" dirty="0">
                <a:solidFill>
                  <a:srgbClr val="00B050"/>
                </a:solidFill>
                <a:latin typeface="Open Sans"/>
                <a:ea typeface="Calibri" panose="020F0502020204030204" pitchFamily="34" charset="0"/>
                <a:cs typeface="B Yagut" panose="00000400000000000000" pitchFamily="2" charset="-78"/>
              </a:rPr>
              <a:t>و نام </a:t>
            </a:r>
            <a:r>
              <a:rPr lang="ar-SA" dirty="0" smtClean="0">
                <a:solidFill>
                  <a:srgbClr val="00B050"/>
                </a:solidFill>
                <a:latin typeface="Open Sans"/>
                <a:ea typeface="Calibri" panose="020F0502020204030204" pitchFamily="34" charset="0"/>
                <a:cs typeface="B Yagut" panose="00000400000000000000" pitchFamily="2" charset="-78"/>
              </a:rPr>
              <a:t>خانوادگی</a:t>
            </a:r>
            <a:endParaRPr lang="fa-IR" dirty="0" smtClean="0">
              <a:solidFill>
                <a:srgbClr val="00B050"/>
              </a:solidFill>
              <a:latin typeface="Open Sans"/>
              <a:ea typeface="Calibri" panose="020F0502020204030204" pitchFamily="34" charset="0"/>
              <a:cs typeface="B Yagut" panose="00000400000000000000" pitchFamily="2" charset="-78"/>
            </a:endParaRPr>
          </a:p>
          <a:p>
            <a:pPr algn="r">
              <a:lnSpc>
                <a:spcPts val="1600"/>
              </a:lnSpc>
            </a:pP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ts val="1600"/>
              </a:lnSpc>
            </a:pPr>
            <a:r>
              <a:rPr lang="en-US" sz="800" dirty="0" smtClean="0">
                <a:solidFill>
                  <a:srgbClr val="00B050"/>
                </a:solidFill>
                <a:effectLst/>
                <a:latin typeface="Open Sans"/>
                <a:ea typeface="Calibri" panose="020F0502020204030204" pitchFamily="34" charset="0"/>
                <a:cs typeface="B Yagut" panose="00000400000000000000" pitchFamily="2" charset="-78"/>
              </a:rPr>
              <a:t> 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ts val="1600"/>
              </a:lnSpc>
            </a:pPr>
            <a:r>
              <a:rPr lang="fa-IR" dirty="0" smtClean="0">
                <a:solidFill>
                  <a:srgbClr val="00B050"/>
                </a:solidFill>
                <a:latin typeface="Open Sans"/>
                <a:ea typeface="Calibri" panose="020F0502020204030204" pitchFamily="34" charset="0"/>
                <a:cs typeface="B Yagut" panose="00000400000000000000" pitchFamily="2" charset="-78"/>
              </a:rPr>
              <a:t>24 </a:t>
            </a:r>
            <a:r>
              <a:rPr lang="fa-IR" dirty="0">
                <a:solidFill>
                  <a:srgbClr val="00B050"/>
                </a:solidFill>
                <a:latin typeface="Open Sans"/>
                <a:ea typeface="Calibri" panose="020F0502020204030204" pitchFamily="34" charset="0"/>
                <a:cs typeface="B Yagut" panose="00000400000000000000" pitchFamily="2" charset="-78"/>
              </a:rPr>
              <a:t>/ 04 / </a:t>
            </a:r>
            <a:r>
              <a:rPr lang="fa-IR" dirty="0" smtClean="0">
                <a:solidFill>
                  <a:srgbClr val="00B050"/>
                </a:solidFill>
                <a:latin typeface="Open Sans"/>
                <a:ea typeface="Calibri" panose="020F0502020204030204" pitchFamily="34" charset="0"/>
                <a:cs typeface="B Yagut" panose="00000400000000000000" pitchFamily="2" charset="-78"/>
              </a:rPr>
              <a:t>1360</a:t>
            </a:r>
          </a:p>
          <a:p>
            <a:pPr algn="r">
              <a:lnSpc>
                <a:spcPts val="1600"/>
              </a:lnSpc>
            </a:pP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ts val="1600"/>
              </a:lnSpc>
            </a:pPr>
            <a:r>
              <a:rPr lang="en-US" sz="800" dirty="0" smtClean="0">
                <a:solidFill>
                  <a:srgbClr val="00B050"/>
                </a:solidFill>
                <a:effectLst/>
                <a:latin typeface="Open Sans"/>
                <a:ea typeface="Calibri" panose="020F0502020204030204" pitchFamily="34" charset="0"/>
                <a:cs typeface="B Yagut" panose="00000400000000000000" pitchFamily="2" charset="-78"/>
              </a:rPr>
              <a:t> 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ts val="1600"/>
              </a:lnSpc>
            </a:pPr>
            <a:r>
              <a:rPr lang="fa-IR" sz="1600" dirty="0" smtClean="0">
                <a:solidFill>
                  <a:srgbClr val="00B050"/>
                </a:solidFill>
                <a:effectLst/>
                <a:latin typeface="Open Sans"/>
                <a:ea typeface="Calibri" panose="020F0502020204030204" pitchFamily="34" charset="0"/>
                <a:cs typeface="B Yagut" panose="00000400000000000000" pitchFamily="2" charset="-78"/>
              </a:rPr>
              <a:t>دیپلم-کاردانی-کارشناسی -ارشد-دکتری</a:t>
            </a:r>
          </a:p>
          <a:p>
            <a:pPr algn="r">
              <a:lnSpc>
                <a:spcPts val="1600"/>
              </a:lnSpc>
            </a:pP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ts val="1600"/>
              </a:lnSpc>
            </a:pPr>
            <a:r>
              <a:rPr lang="en-US" sz="800" dirty="0" smtClean="0">
                <a:solidFill>
                  <a:srgbClr val="00B050"/>
                </a:solidFill>
                <a:effectLst/>
                <a:latin typeface="Open Sans"/>
                <a:ea typeface="Calibri" panose="020F0502020204030204" pitchFamily="34" charset="0"/>
                <a:cs typeface="B Yagut" panose="00000400000000000000" pitchFamily="2" charset="-78"/>
              </a:rPr>
              <a:t> 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ts val="1600"/>
              </a:lnSpc>
            </a:pPr>
            <a:r>
              <a:rPr lang="fa-IR" sz="1600" dirty="0" smtClean="0">
                <a:solidFill>
                  <a:srgbClr val="00B050"/>
                </a:solidFill>
                <a:effectLst/>
                <a:latin typeface="Open Sans"/>
                <a:ea typeface="Calibri" panose="020F0502020204030204" pitchFamily="34" charset="0"/>
                <a:cs typeface="B Yagut" panose="00000400000000000000" pitchFamily="2" charset="-78"/>
              </a:rPr>
              <a:t>عنوان رشته</a:t>
            </a:r>
          </a:p>
          <a:p>
            <a:pPr algn="r">
              <a:lnSpc>
                <a:spcPts val="1600"/>
              </a:lnSpc>
            </a:pP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ts val="1600"/>
              </a:lnSpc>
            </a:pPr>
            <a:r>
              <a:rPr lang="en-US" sz="800" dirty="0" smtClean="0">
                <a:solidFill>
                  <a:srgbClr val="3D3F4D"/>
                </a:solidFill>
                <a:effectLst/>
                <a:latin typeface="Open Sans"/>
                <a:ea typeface="Calibri" panose="020F0502020204030204" pitchFamily="34" charset="0"/>
                <a:cs typeface="B Yagut" panose="00000400000000000000" pitchFamily="2" charset="-78"/>
              </a:rPr>
              <a:t> </a:t>
            </a:r>
            <a:endParaRPr lang="en-US" sz="28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>
              <a:lnSpc>
                <a:spcPts val="1600"/>
              </a:lnSpc>
              <a:spcAft>
                <a:spcPts val="800"/>
              </a:spcAft>
            </a:pPr>
            <a:r>
              <a:rPr lang="fa-IR" sz="1600" dirty="0" smtClean="0">
                <a:solidFill>
                  <a:srgbClr val="00B050"/>
                </a:solidFill>
                <a:effectLst/>
                <a:latin typeface="Open Sans"/>
                <a:ea typeface="Calibri" panose="020F0502020204030204" pitchFamily="34" charset="0"/>
                <a:cs typeface="B Yagut" panose="00000400000000000000" pitchFamily="2" charset="-78"/>
              </a:rPr>
              <a:t>نام دانشگاه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4700588" y="3985530"/>
            <a:ext cx="6843711" cy="787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dirty="0">
                <a:solidFill>
                  <a:srgbClr val="3D3F4D"/>
                </a:solidFill>
                <a:latin typeface="Open Sans"/>
                <a:ea typeface="Calibri" panose="020F0502020204030204" pitchFamily="34" charset="0"/>
                <a:cs typeface="B Yagut" panose="00000400000000000000" pitchFamily="2" charset="-78"/>
              </a:rPr>
              <a:t>آدرس :</a:t>
            </a:r>
            <a:endParaRPr lang="en-US" sz="3200" dirty="0" smtClean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dirty="0">
                <a:solidFill>
                  <a:srgbClr val="00B050"/>
                </a:solidFill>
                <a:latin typeface="Open Sans"/>
                <a:ea typeface="Calibri" panose="020F0502020204030204" pitchFamily="34" charset="0"/>
                <a:cs typeface="B Yagut" panose="00000400000000000000" pitchFamily="2" charset="-78"/>
              </a:rPr>
              <a:t>استان ، شهرستان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4558889" y="5034930"/>
            <a:ext cx="2445991" cy="3424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dirty="0">
                <a:solidFill>
                  <a:srgbClr val="3D3F4D"/>
                </a:solidFill>
                <a:latin typeface="Oswald"/>
                <a:ea typeface="Calibri" panose="020F0502020204030204" pitchFamily="34" charset="0"/>
                <a:cs typeface="Arial" panose="020B0604020202020204" pitchFamily="34" charset="0"/>
              </a:rPr>
              <a:t>PROFESSIONAL SKILL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4700588" y="5491727"/>
            <a:ext cx="6963759" cy="2596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Low" rtl="1">
              <a:lnSpc>
                <a:spcPts val="1100"/>
              </a:lnSpc>
              <a:spcAft>
                <a:spcPts val="800"/>
              </a:spcAft>
            </a:pPr>
            <a:r>
              <a:rPr lang="fa-IR" sz="1600" spc="-5" dirty="0">
                <a:solidFill>
                  <a:srgbClr val="00B050"/>
                </a:solidFill>
                <a:latin typeface="Lato"/>
                <a:ea typeface="Calibri" panose="020F0502020204030204" pitchFamily="34" charset="0"/>
                <a:cs typeface="B Yekan" panose="00000400000000000000" pitchFamily="2" charset="-78"/>
              </a:rPr>
              <a:t>اگر مهارت خاصی برای همکاری دارید نام </a:t>
            </a:r>
            <a:r>
              <a:rPr lang="fa-IR" sz="1600" spc="-5" dirty="0" smtClean="0">
                <a:solidFill>
                  <a:srgbClr val="00B050"/>
                </a:solidFill>
                <a:latin typeface="Lato"/>
                <a:ea typeface="Calibri" panose="020F0502020204030204" pitchFamily="34" charset="0"/>
                <a:cs typeface="B Yekan" panose="00000400000000000000" pitchFamily="2" charset="-78"/>
              </a:rPr>
              <a:t>ببرید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4576906" y="6062544"/>
            <a:ext cx="1742785" cy="34246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b="1" dirty="0" smtClean="0">
                <a:solidFill>
                  <a:srgbClr val="3D3F4D"/>
                </a:solidFill>
                <a:latin typeface="Oswald"/>
                <a:ea typeface="Calibri" panose="020F0502020204030204" pitchFamily="34" charset="0"/>
                <a:cs typeface="Arial" panose="020B0604020202020204" pitchFamily="34" charset="0"/>
              </a:rPr>
              <a:t>INTERESTED IN</a:t>
            </a:r>
            <a:endParaRPr lang="en-US" sz="1600" b="1" dirty="0"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4700588" y="6674818"/>
            <a:ext cx="6995499" cy="2333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ts val="1100"/>
              </a:lnSpc>
              <a:spcAft>
                <a:spcPts val="800"/>
              </a:spcAft>
            </a:pPr>
            <a:r>
              <a:rPr lang="fa-IR" sz="1600" spc="-5" dirty="0">
                <a:solidFill>
                  <a:srgbClr val="00B050"/>
                </a:solidFill>
                <a:latin typeface="Lato"/>
                <a:ea typeface="Calibri" panose="020F0502020204030204" pitchFamily="34" charset="0"/>
                <a:cs typeface="B Yekan" panose="00000400000000000000" pitchFamily="2" charset="-78"/>
              </a:rPr>
              <a:t>اگر علاقه خاصی در زمینه آموزش دارید نام ببرید</a:t>
            </a:r>
            <a:endParaRPr lang="en-US" sz="2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7" name="Text Box 55"/>
          <p:cNvSpPr txBox="1"/>
          <p:nvPr/>
        </p:nvSpPr>
        <p:spPr>
          <a:xfrm>
            <a:off x="1510823" y="1049656"/>
            <a:ext cx="1320165" cy="28511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b="1" dirty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Arial" panose="020B0604020202020204" pitchFamily="34" charset="0"/>
              </a:rPr>
              <a:t>LANGUAGES</a:t>
            </a:r>
            <a:endParaRPr lang="en-US" sz="1400" b="1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8" name="Text Box 56"/>
          <p:cNvSpPr txBox="1"/>
          <p:nvPr/>
        </p:nvSpPr>
        <p:spPr>
          <a:xfrm>
            <a:off x="1517808" y="1375253"/>
            <a:ext cx="610235" cy="20828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900" b="1" dirty="0">
                <a:solidFill>
                  <a:srgbClr val="3D3F4D"/>
                </a:solidFill>
                <a:effectLst/>
                <a:latin typeface="Lato"/>
                <a:ea typeface="Calibri" panose="020F0502020204030204" pitchFamily="34" charset="0"/>
                <a:cs typeface="Arial" panose="020B0604020202020204" pitchFamily="34" charset="0"/>
              </a:rPr>
              <a:t>English</a:t>
            </a:r>
            <a:endParaRPr lang="en-US" sz="1400" b="1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29" name="Text Box 57"/>
          <p:cNvSpPr txBox="1"/>
          <p:nvPr/>
        </p:nvSpPr>
        <p:spPr>
          <a:xfrm>
            <a:off x="1514633" y="1815069"/>
            <a:ext cx="610235" cy="20828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900" b="1" dirty="0">
                <a:solidFill>
                  <a:srgbClr val="3D3F4D"/>
                </a:solidFill>
                <a:effectLst/>
                <a:latin typeface="Lato"/>
                <a:ea typeface="Calibri" panose="020F0502020204030204" pitchFamily="34" charset="0"/>
                <a:cs typeface="Arial" panose="020B0604020202020204" pitchFamily="34" charset="0"/>
              </a:rPr>
              <a:t>French</a:t>
            </a:r>
            <a:endParaRPr lang="en-US" sz="1400" b="1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900" b="1" dirty="0">
                <a:solidFill>
                  <a:srgbClr val="3D3F4D"/>
                </a:solidFill>
                <a:effectLst/>
                <a:latin typeface="Lato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400" b="1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1607978" y="1670447"/>
            <a:ext cx="1371600" cy="51435"/>
          </a:xfrm>
          <a:prstGeom prst="roundRect">
            <a:avLst>
              <a:gd name="adj" fmla="val 50000"/>
            </a:avLst>
          </a:prstGeom>
          <a:noFill/>
          <a:ln w="6350">
            <a:solidFill>
              <a:srgbClr val="3D3F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2400" b="1"/>
          </a:p>
        </p:txBody>
      </p:sp>
      <p:sp>
        <p:nvSpPr>
          <p:cNvPr id="31" name="Rounded Rectangle 30"/>
          <p:cNvSpPr/>
          <p:nvPr/>
        </p:nvSpPr>
        <p:spPr>
          <a:xfrm>
            <a:off x="1607978" y="1670447"/>
            <a:ext cx="102289" cy="51435"/>
          </a:xfrm>
          <a:prstGeom prst="roundRect">
            <a:avLst>
              <a:gd name="adj" fmla="val 5000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2400" b="1"/>
          </a:p>
        </p:txBody>
      </p:sp>
      <p:sp>
        <p:nvSpPr>
          <p:cNvPr id="32" name="Rounded Rectangle 31"/>
          <p:cNvSpPr/>
          <p:nvPr/>
        </p:nvSpPr>
        <p:spPr>
          <a:xfrm>
            <a:off x="1609883" y="2046923"/>
            <a:ext cx="1371600" cy="51435"/>
          </a:xfrm>
          <a:prstGeom prst="roundRect">
            <a:avLst>
              <a:gd name="adj" fmla="val 50000"/>
            </a:avLst>
          </a:prstGeom>
          <a:noFill/>
          <a:ln w="6350">
            <a:solidFill>
              <a:srgbClr val="3D3F4D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2400" b="1"/>
          </a:p>
        </p:txBody>
      </p:sp>
      <p:sp>
        <p:nvSpPr>
          <p:cNvPr id="33" name="Rounded Rectangle 32"/>
          <p:cNvSpPr/>
          <p:nvPr/>
        </p:nvSpPr>
        <p:spPr>
          <a:xfrm>
            <a:off x="1609883" y="2046923"/>
            <a:ext cx="130017" cy="51435"/>
          </a:xfrm>
          <a:prstGeom prst="roundRect">
            <a:avLst>
              <a:gd name="adj" fmla="val 5000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 sz="2400" b="1"/>
          </a:p>
        </p:txBody>
      </p:sp>
    </p:spTree>
    <p:extLst>
      <p:ext uri="{BB962C8B-B14F-4D97-AF65-F5344CB8AC3E}">
        <p14:creationId xmlns:p14="http://schemas.microsoft.com/office/powerpoint/2010/main" val="40706983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ame 3"/>
          <p:cNvSpPr/>
          <p:nvPr/>
        </p:nvSpPr>
        <p:spPr>
          <a:xfrm>
            <a:off x="1833105" y="1957388"/>
            <a:ext cx="8553093" cy="3155950"/>
          </a:xfrm>
          <a:prstGeom prst="frame">
            <a:avLst>
              <a:gd name="adj1" fmla="val 4137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100">
                <a:effectLst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</a:p>
        </p:txBody>
      </p:sp>
      <p:sp>
        <p:nvSpPr>
          <p:cNvPr id="5" name="Text Box 48"/>
          <p:cNvSpPr txBox="1"/>
          <p:nvPr/>
        </p:nvSpPr>
        <p:spPr>
          <a:xfrm>
            <a:off x="5312092" y="3219967"/>
            <a:ext cx="2199640" cy="21082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00" dirty="0">
                <a:solidFill>
                  <a:srgbClr val="232321"/>
                </a:solidFill>
                <a:effectLst/>
                <a:latin typeface="Lato"/>
                <a:ea typeface="Calibri" panose="020F0502020204030204" pitchFamily="34" charset="0"/>
                <a:cs typeface="Arial" panose="020B0604020202020204" pitchFamily="34" charset="0"/>
              </a:rPr>
              <a:t>Email or Gmail Address</a:t>
            </a:r>
            <a:r>
              <a:rPr lang="en-US" sz="700" dirty="0" smtClean="0">
                <a:solidFill>
                  <a:srgbClr val="232321"/>
                </a:solidFill>
                <a:effectLst/>
                <a:latin typeface="Lato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50"/>
          <p:cNvSpPr txBox="1"/>
          <p:nvPr/>
        </p:nvSpPr>
        <p:spPr>
          <a:xfrm>
            <a:off x="5345112" y="3998060"/>
            <a:ext cx="983615" cy="18573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700" dirty="0">
                <a:solidFill>
                  <a:srgbClr val="232321"/>
                </a:solidFill>
                <a:effectLst/>
                <a:latin typeface="Lato"/>
                <a:ea typeface="Calibri" panose="020F0502020204030204" pitchFamily="34" charset="0"/>
                <a:cs typeface="Arial" panose="020B0604020202020204" pitchFamily="34" charset="0"/>
              </a:rPr>
              <a:t>Mobile</a:t>
            </a:r>
            <a:r>
              <a:rPr lang="en-US" sz="700" dirty="0" smtClean="0">
                <a:solidFill>
                  <a:srgbClr val="232321"/>
                </a:solidFill>
                <a:effectLst/>
                <a:latin typeface="Lato"/>
                <a:ea typeface="Calibri" panose="020F0502020204030204" pitchFamily="34" charset="0"/>
                <a:cs typeface="Arial" panose="020B0604020202020204" pitchFamily="34" charset="0"/>
              </a:rPr>
              <a:t>:</a:t>
            </a:r>
            <a:endParaRPr lang="en-US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936172" y="3235207"/>
            <a:ext cx="304800" cy="289560"/>
          </a:xfrm>
          <a:prstGeom prst="rect">
            <a:avLst/>
          </a:prstGeom>
          <a:solidFill>
            <a:srgbClr val="3D3F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4946332" y="4033838"/>
            <a:ext cx="294640" cy="274320"/>
          </a:xfrm>
          <a:prstGeom prst="rect">
            <a:avLst/>
          </a:prstGeom>
          <a:solidFill>
            <a:srgbClr val="3D3F4D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endParaRPr lang="en-US"/>
          </a:p>
        </p:txBody>
      </p:sp>
      <p:sp>
        <p:nvSpPr>
          <p:cNvPr id="9" name="Freeform 8"/>
          <p:cNvSpPr>
            <a:spLocks noEditPoints="1"/>
          </p:cNvSpPr>
          <p:nvPr/>
        </p:nvSpPr>
        <p:spPr bwMode="auto">
          <a:xfrm>
            <a:off x="5023167" y="3337442"/>
            <a:ext cx="130175" cy="93345"/>
          </a:xfrm>
          <a:custGeom>
            <a:avLst/>
            <a:gdLst>
              <a:gd name="T0" fmla="*/ 41 w 81"/>
              <a:gd name="T1" fmla="*/ 40 h 58"/>
              <a:gd name="T2" fmla="*/ 30 w 81"/>
              <a:gd name="T3" fmla="*/ 32 h 58"/>
              <a:gd name="T4" fmla="*/ 2 w 81"/>
              <a:gd name="T5" fmla="*/ 56 h 58"/>
              <a:gd name="T6" fmla="*/ 6 w 81"/>
              <a:gd name="T7" fmla="*/ 58 h 58"/>
              <a:gd name="T8" fmla="*/ 76 w 81"/>
              <a:gd name="T9" fmla="*/ 58 h 58"/>
              <a:gd name="T10" fmla="*/ 80 w 81"/>
              <a:gd name="T11" fmla="*/ 56 h 58"/>
              <a:gd name="T12" fmla="*/ 51 w 81"/>
              <a:gd name="T13" fmla="*/ 32 h 58"/>
              <a:gd name="T14" fmla="*/ 41 w 81"/>
              <a:gd name="T15" fmla="*/ 40 h 58"/>
              <a:gd name="T16" fmla="*/ 80 w 81"/>
              <a:gd name="T17" fmla="*/ 2 h 58"/>
              <a:gd name="T18" fmla="*/ 76 w 81"/>
              <a:gd name="T19" fmla="*/ 0 h 58"/>
              <a:gd name="T20" fmla="*/ 6 w 81"/>
              <a:gd name="T21" fmla="*/ 0 h 58"/>
              <a:gd name="T22" fmla="*/ 2 w 81"/>
              <a:gd name="T23" fmla="*/ 2 h 58"/>
              <a:gd name="T24" fmla="*/ 41 w 81"/>
              <a:gd name="T25" fmla="*/ 35 h 58"/>
              <a:gd name="T26" fmla="*/ 80 w 81"/>
              <a:gd name="T27" fmla="*/ 2 h 58"/>
              <a:gd name="T28" fmla="*/ 0 w 81"/>
              <a:gd name="T29" fmla="*/ 5 h 58"/>
              <a:gd name="T30" fmla="*/ 0 w 81"/>
              <a:gd name="T31" fmla="*/ 53 h 58"/>
              <a:gd name="T32" fmla="*/ 28 w 81"/>
              <a:gd name="T33" fmla="*/ 29 h 58"/>
              <a:gd name="T34" fmla="*/ 0 w 81"/>
              <a:gd name="T35" fmla="*/ 5 h 58"/>
              <a:gd name="T36" fmla="*/ 53 w 81"/>
              <a:gd name="T37" fmla="*/ 29 h 58"/>
              <a:gd name="T38" fmla="*/ 81 w 81"/>
              <a:gd name="T39" fmla="*/ 53 h 58"/>
              <a:gd name="T40" fmla="*/ 81 w 81"/>
              <a:gd name="T41" fmla="*/ 5 h 58"/>
              <a:gd name="T42" fmla="*/ 53 w 81"/>
              <a:gd name="T43" fmla="*/ 29 h 5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</a:cxnLst>
            <a:rect l="0" t="0" r="r" b="b"/>
            <a:pathLst>
              <a:path w="81" h="58">
                <a:moveTo>
                  <a:pt x="41" y="40"/>
                </a:moveTo>
                <a:cubicBezTo>
                  <a:pt x="30" y="32"/>
                  <a:pt x="30" y="32"/>
                  <a:pt x="30" y="32"/>
                </a:cubicBezTo>
                <a:cubicBezTo>
                  <a:pt x="2" y="56"/>
                  <a:pt x="2" y="56"/>
                  <a:pt x="2" y="56"/>
                </a:cubicBezTo>
                <a:cubicBezTo>
                  <a:pt x="3" y="57"/>
                  <a:pt x="4" y="58"/>
                  <a:pt x="6" y="58"/>
                </a:cubicBezTo>
                <a:cubicBezTo>
                  <a:pt x="76" y="58"/>
                  <a:pt x="76" y="58"/>
                  <a:pt x="76" y="58"/>
                </a:cubicBezTo>
                <a:cubicBezTo>
                  <a:pt x="77" y="58"/>
                  <a:pt x="79" y="57"/>
                  <a:pt x="80" y="56"/>
                </a:cubicBezTo>
                <a:cubicBezTo>
                  <a:pt x="51" y="32"/>
                  <a:pt x="51" y="32"/>
                  <a:pt x="51" y="32"/>
                </a:cubicBezTo>
                <a:lnTo>
                  <a:pt x="41" y="40"/>
                </a:lnTo>
                <a:close/>
                <a:moveTo>
                  <a:pt x="80" y="2"/>
                </a:moveTo>
                <a:cubicBezTo>
                  <a:pt x="79" y="1"/>
                  <a:pt x="77" y="0"/>
                  <a:pt x="76" y="0"/>
                </a:cubicBezTo>
                <a:cubicBezTo>
                  <a:pt x="6" y="0"/>
                  <a:pt x="6" y="0"/>
                  <a:pt x="6" y="0"/>
                </a:cubicBezTo>
                <a:cubicBezTo>
                  <a:pt x="4" y="0"/>
                  <a:pt x="3" y="1"/>
                  <a:pt x="2" y="2"/>
                </a:cubicBezTo>
                <a:cubicBezTo>
                  <a:pt x="41" y="35"/>
                  <a:pt x="41" y="35"/>
                  <a:pt x="41" y="35"/>
                </a:cubicBezTo>
                <a:lnTo>
                  <a:pt x="80" y="2"/>
                </a:lnTo>
                <a:close/>
                <a:moveTo>
                  <a:pt x="0" y="5"/>
                </a:moveTo>
                <a:cubicBezTo>
                  <a:pt x="0" y="53"/>
                  <a:pt x="0" y="53"/>
                  <a:pt x="0" y="53"/>
                </a:cubicBezTo>
                <a:cubicBezTo>
                  <a:pt x="28" y="29"/>
                  <a:pt x="28" y="29"/>
                  <a:pt x="28" y="29"/>
                </a:cubicBezTo>
                <a:lnTo>
                  <a:pt x="0" y="5"/>
                </a:lnTo>
                <a:close/>
                <a:moveTo>
                  <a:pt x="53" y="29"/>
                </a:moveTo>
                <a:cubicBezTo>
                  <a:pt x="81" y="53"/>
                  <a:pt x="81" y="53"/>
                  <a:pt x="81" y="53"/>
                </a:cubicBezTo>
                <a:cubicBezTo>
                  <a:pt x="81" y="5"/>
                  <a:pt x="81" y="5"/>
                  <a:pt x="81" y="5"/>
                </a:cubicBezTo>
                <a:lnTo>
                  <a:pt x="53" y="29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0" name="Freeform 9"/>
          <p:cNvSpPr>
            <a:spLocks noEditPoints="1"/>
          </p:cNvSpPr>
          <p:nvPr/>
        </p:nvSpPr>
        <p:spPr bwMode="auto">
          <a:xfrm>
            <a:off x="5053647" y="4089083"/>
            <a:ext cx="75565" cy="158115"/>
          </a:xfrm>
          <a:custGeom>
            <a:avLst/>
            <a:gdLst>
              <a:gd name="T0" fmla="*/ 53 w 65"/>
              <a:gd name="T1" fmla="*/ 136 h 136"/>
              <a:gd name="T2" fmla="*/ 65 w 65"/>
              <a:gd name="T3" fmla="*/ 124 h 136"/>
              <a:gd name="T4" fmla="*/ 65 w 65"/>
              <a:gd name="T5" fmla="*/ 12 h 136"/>
              <a:gd name="T6" fmla="*/ 53 w 65"/>
              <a:gd name="T7" fmla="*/ 0 h 136"/>
              <a:gd name="T8" fmla="*/ 12 w 65"/>
              <a:gd name="T9" fmla="*/ 0 h 136"/>
              <a:gd name="T10" fmla="*/ 0 w 65"/>
              <a:gd name="T11" fmla="*/ 12 h 136"/>
              <a:gd name="T12" fmla="*/ 0 w 65"/>
              <a:gd name="T13" fmla="*/ 124 h 136"/>
              <a:gd name="T14" fmla="*/ 12 w 65"/>
              <a:gd name="T15" fmla="*/ 136 h 136"/>
              <a:gd name="T16" fmla="*/ 53 w 65"/>
              <a:gd name="T17" fmla="*/ 136 h 136"/>
              <a:gd name="T18" fmla="*/ 33 w 65"/>
              <a:gd name="T19" fmla="*/ 131 h 136"/>
              <a:gd name="T20" fmla="*/ 27 w 65"/>
              <a:gd name="T21" fmla="*/ 125 h 136"/>
              <a:gd name="T22" fmla="*/ 33 w 65"/>
              <a:gd name="T23" fmla="*/ 118 h 136"/>
              <a:gd name="T24" fmla="*/ 39 w 65"/>
              <a:gd name="T25" fmla="*/ 125 h 136"/>
              <a:gd name="T26" fmla="*/ 33 w 65"/>
              <a:gd name="T27" fmla="*/ 131 h 136"/>
              <a:gd name="T28" fmla="*/ 24 w 65"/>
              <a:gd name="T29" fmla="*/ 8 h 136"/>
              <a:gd name="T30" fmla="*/ 24 w 65"/>
              <a:gd name="T31" fmla="*/ 6 h 136"/>
              <a:gd name="T32" fmla="*/ 41 w 65"/>
              <a:gd name="T33" fmla="*/ 6 h 136"/>
              <a:gd name="T34" fmla="*/ 42 w 65"/>
              <a:gd name="T35" fmla="*/ 8 h 136"/>
              <a:gd name="T36" fmla="*/ 42 w 65"/>
              <a:gd name="T37" fmla="*/ 8 h 136"/>
              <a:gd name="T38" fmla="*/ 41 w 65"/>
              <a:gd name="T39" fmla="*/ 9 h 136"/>
              <a:gd name="T40" fmla="*/ 24 w 65"/>
              <a:gd name="T41" fmla="*/ 9 h 136"/>
              <a:gd name="T42" fmla="*/ 24 w 65"/>
              <a:gd name="T43" fmla="*/ 8 h 136"/>
              <a:gd name="T44" fmla="*/ 6 w 65"/>
              <a:gd name="T45" fmla="*/ 15 h 136"/>
              <a:gd name="T46" fmla="*/ 59 w 65"/>
              <a:gd name="T47" fmla="*/ 15 h 136"/>
              <a:gd name="T48" fmla="*/ 59 w 65"/>
              <a:gd name="T49" fmla="*/ 114 h 136"/>
              <a:gd name="T50" fmla="*/ 6 w 65"/>
              <a:gd name="T51" fmla="*/ 114 h 136"/>
              <a:gd name="T52" fmla="*/ 6 w 65"/>
              <a:gd name="T53" fmla="*/ 15 h 13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</a:cxnLst>
            <a:rect l="0" t="0" r="r" b="b"/>
            <a:pathLst>
              <a:path w="65" h="136">
                <a:moveTo>
                  <a:pt x="53" y="136"/>
                </a:moveTo>
                <a:cubicBezTo>
                  <a:pt x="53" y="136"/>
                  <a:pt x="65" y="136"/>
                  <a:pt x="65" y="124"/>
                </a:cubicBezTo>
                <a:cubicBezTo>
                  <a:pt x="65" y="12"/>
                  <a:pt x="65" y="12"/>
                  <a:pt x="65" y="12"/>
                </a:cubicBezTo>
                <a:cubicBezTo>
                  <a:pt x="65" y="0"/>
                  <a:pt x="53" y="0"/>
                  <a:pt x="53" y="0"/>
                </a:cubicBezTo>
                <a:cubicBezTo>
                  <a:pt x="12" y="0"/>
                  <a:pt x="12" y="0"/>
                  <a:pt x="12" y="0"/>
                </a:cubicBezTo>
                <a:cubicBezTo>
                  <a:pt x="12" y="0"/>
                  <a:pt x="0" y="0"/>
                  <a:pt x="0" y="12"/>
                </a:cubicBezTo>
                <a:cubicBezTo>
                  <a:pt x="0" y="124"/>
                  <a:pt x="0" y="124"/>
                  <a:pt x="0" y="124"/>
                </a:cubicBezTo>
                <a:cubicBezTo>
                  <a:pt x="0" y="136"/>
                  <a:pt x="12" y="136"/>
                  <a:pt x="12" y="136"/>
                </a:cubicBezTo>
                <a:lnTo>
                  <a:pt x="53" y="136"/>
                </a:lnTo>
                <a:close/>
                <a:moveTo>
                  <a:pt x="33" y="131"/>
                </a:moveTo>
                <a:cubicBezTo>
                  <a:pt x="29" y="131"/>
                  <a:pt x="27" y="128"/>
                  <a:pt x="27" y="125"/>
                </a:cubicBezTo>
                <a:cubicBezTo>
                  <a:pt x="27" y="121"/>
                  <a:pt x="29" y="118"/>
                  <a:pt x="33" y="118"/>
                </a:cubicBezTo>
                <a:cubicBezTo>
                  <a:pt x="36" y="118"/>
                  <a:pt x="39" y="121"/>
                  <a:pt x="39" y="125"/>
                </a:cubicBezTo>
                <a:cubicBezTo>
                  <a:pt x="39" y="128"/>
                  <a:pt x="36" y="131"/>
                  <a:pt x="33" y="131"/>
                </a:cubicBezTo>
                <a:close/>
                <a:moveTo>
                  <a:pt x="24" y="8"/>
                </a:moveTo>
                <a:cubicBezTo>
                  <a:pt x="24" y="7"/>
                  <a:pt x="24" y="6"/>
                  <a:pt x="24" y="6"/>
                </a:cubicBezTo>
                <a:cubicBezTo>
                  <a:pt x="41" y="6"/>
                  <a:pt x="41" y="6"/>
                  <a:pt x="41" y="6"/>
                </a:cubicBezTo>
                <a:cubicBezTo>
                  <a:pt x="41" y="6"/>
                  <a:pt x="42" y="7"/>
                  <a:pt x="42" y="8"/>
                </a:cubicBezTo>
                <a:cubicBezTo>
                  <a:pt x="42" y="8"/>
                  <a:pt x="42" y="8"/>
                  <a:pt x="42" y="8"/>
                </a:cubicBezTo>
                <a:cubicBezTo>
                  <a:pt x="42" y="9"/>
                  <a:pt x="41" y="9"/>
                  <a:pt x="41" y="9"/>
                </a:cubicBezTo>
                <a:cubicBezTo>
                  <a:pt x="24" y="9"/>
                  <a:pt x="24" y="9"/>
                  <a:pt x="24" y="9"/>
                </a:cubicBezTo>
                <a:cubicBezTo>
                  <a:pt x="24" y="9"/>
                  <a:pt x="24" y="9"/>
                  <a:pt x="24" y="8"/>
                </a:cubicBezTo>
                <a:close/>
                <a:moveTo>
                  <a:pt x="6" y="15"/>
                </a:moveTo>
                <a:cubicBezTo>
                  <a:pt x="59" y="15"/>
                  <a:pt x="59" y="15"/>
                  <a:pt x="59" y="15"/>
                </a:cubicBezTo>
                <a:cubicBezTo>
                  <a:pt x="59" y="114"/>
                  <a:pt x="59" y="114"/>
                  <a:pt x="59" y="114"/>
                </a:cubicBezTo>
                <a:cubicBezTo>
                  <a:pt x="6" y="114"/>
                  <a:pt x="6" y="114"/>
                  <a:pt x="6" y="114"/>
                </a:cubicBezTo>
                <a:lnTo>
                  <a:pt x="6" y="15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endParaRPr lang="en-US"/>
          </a:p>
        </p:txBody>
      </p:sp>
      <p:sp>
        <p:nvSpPr>
          <p:cNvPr id="11" name="Text Box 113"/>
          <p:cNvSpPr txBox="1"/>
          <p:nvPr/>
        </p:nvSpPr>
        <p:spPr>
          <a:xfrm>
            <a:off x="6109652" y="3219967"/>
            <a:ext cx="1910080" cy="24892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800" b="1">
                <a:solidFill>
                  <a:srgbClr val="3D3F4D"/>
                </a:solidFill>
                <a:effectLst/>
                <a:latin typeface="Open Sans"/>
                <a:ea typeface="Calibri" panose="020F0502020204030204" pitchFamily="34" charset="0"/>
                <a:cs typeface="B Yagut" panose="00000400000000000000" pitchFamily="2" charset="-78"/>
              </a:rPr>
              <a:t>ایمیل یا جیمیلی که دسترسی دارید</a:t>
            </a:r>
            <a:endParaRPr lang="en-US" sz="110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111"/>
          <p:cNvSpPr txBox="1"/>
          <p:nvPr/>
        </p:nvSpPr>
        <p:spPr>
          <a:xfrm>
            <a:off x="2690176" y="2015808"/>
            <a:ext cx="6838950" cy="77597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1400" b="1" dirty="0">
                <a:solidFill>
                  <a:srgbClr val="3D3F4D"/>
                </a:solidFill>
                <a:effectLst/>
                <a:latin typeface="Open Sans"/>
                <a:ea typeface="Calibri" panose="020F0502020204030204" pitchFamily="34" charset="0"/>
                <a:cs typeface="B Yagut" panose="00000400000000000000" pitchFamily="2" charset="-78"/>
              </a:rPr>
              <a:t> </a:t>
            </a:r>
            <a:endParaRPr lang="en-US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algn="ct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1400" b="1" dirty="0">
                <a:solidFill>
                  <a:srgbClr val="3D3F4D"/>
                </a:solidFill>
                <a:effectLst/>
                <a:latin typeface="Open Sans"/>
                <a:ea typeface="Calibri" panose="020F0502020204030204" pitchFamily="34" charset="0"/>
                <a:cs typeface="B Yagut" panose="00000400000000000000" pitchFamily="2" charset="-78"/>
              </a:rPr>
              <a:t>اطلاعات حساب کاربری ( بر اساس این اطلاعات برای شما حساب کاربری مدرسی ایجاد خواهد شد)</a:t>
            </a:r>
            <a:endParaRPr lang="en-US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3" name="Text Box 128"/>
          <p:cNvSpPr txBox="1"/>
          <p:nvPr/>
        </p:nvSpPr>
        <p:spPr>
          <a:xfrm>
            <a:off x="3123247" y="3264934"/>
            <a:ext cx="1721485" cy="24892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1200" b="1" dirty="0">
                <a:solidFill>
                  <a:srgbClr val="3D3F4D"/>
                </a:solidFill>
                <a:effectLst/>
                <a:latin typeface="Open Sans"/>
                <a:ea typeface="Calibri" panose="020F0502020204030204" pitchFamily="34" charset="0"/>
                <a:cs typeface="B Yagut" panose="00000400000000000000" pitchFamily="2" charset="-78"/>
              </a:rPr>
              <a:t>نام کاربری شما خواهد بود</a:t>
            </a:r>
            <a:endParaRPr lang="en-US" sz="20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Box 129"/>
          <p:cNvSpPr txBox="1"/>
          <p:nvPr/>
        </p:nvSpPr>
        <p:spPr>
          <a:xfrm>
            <a:off x="3123247" y="4011613"/>
            <a:ext cx="1721485" cy="24892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1200" b="1">
                <a:solidFill>
                  <a:srgbClr val="3D3F4D"/>
                </a:solidFill>
                <a:effectLst/>
                <a:latin typeface="Open Sans"/>
                <a:ea typeface="Calibri" panose="020F0502020204030204" pitchFamily="34" charset="0"/>
                <a:cs typeface="B Yagut" panose="00000400000000000000" pitchFamily="2" charset="-78"/>
              </a:rPr>
              <a:t>رمز عبور شما خواهد بود</a:t>
            </a:r>
            <a:endParaRPr lang="en-US" sz="200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5" name="Text Box 115"/>
          <p:cNvSpPr txBox="1"/>
          <p:nvPr/>
        </p:nvSpPr>
        <p:spPr>
          <a:xfrm>
            <a:off x="8454706" y="4625679"/>
            <a:ext cx="1721485" cy="24892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800" b="1" dirty="0" smtClean="0">
                <a:solidFill>
                  <a:srgbClr val="3D3F4D"/>
                </a:solidFill>
                <a:effectLst/>
                <a:latin typeface="Open Sans"/>
                <a:ea typeface="Calibri" panose="020F0502020204030204" pitchFamily="34" charset="0"/>
                <a:cs typeface="B Yagut" panose="00000400000000000000" pitchFamily="2" charset="-78"/>
              </a:rPr>
              <a:t>نام معرف شما :</a:t>
            </a:r>
            <a:endParaRPr lang="en-US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Box 48"/>
          <p:cNvSpPr txBox="1"/>
          <p:nvPr/>
        </p:nvSpPr>
        <p:spPr>
          <a:xfrm>
            <a:off x="5324384" y="3434280"/>
            <a:ext cx="3991065" cy="358775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600" spc="300" dirty="0" smtClean="0">
                <a:solidFill>
                  <a:srgbClr val="00B050"/>
                </a:solidFill>
                <a:effectLst/>
                <a:latin typeface="Lato Light"/>
                <a:ea typeface="Calibri" panose="020F0502020204030204" pitchFamily="34" charset="0"/>
                <a:cs typeface="Arial" panose="020B0604020202020204" pitchFamily="34" charset="0"/>
              </a:rPr>
              <a:t>y </a:t>
            </a:r>
            <a:r>
              <a:rPr lang="en-US" sz="1600" spc="300" dirty="0">
                <a:solidFill>
                  <a:srgbClr val="00B050"/>
                </a:solidFill>
                <a:effectLst/>
                <a:latin typeface="Lato Light"/>
                <a:ea typeface="Calibri" panose="020F0502020204030204" pitchFamily="34" charset="0"/>
                <a:cs typeface="Arial" panose="020B0604020202020204" pitchFamily="34" charset="0"/>
              </a:rPr>
              <a:t>o u @yahoo.com</a:t>
            </a:r>
            <a:endParaRPr lang="en-US" sz="1100" spc="3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7" name="Text Box 50"/>
          <p:cNvSpPr txBox="1"/>
          <p:nvPr/>
        </p:nvSpPr>
        <p:spPr>
          <a:xfrm>
            <a:off x="5345112" y="4170125"/>
            <a:ext cx="1598613" cy="23542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1400" b="1" dirty="0" smtClean="0">
                <a:solidFill>
                  <a:srgbClr val="FF0000"/>
                </a:solidFill>
                <a:effectLst/>
                <a:latin typeface="Lato Light"/>
                <a:ea typeface="Calibri" panose="020F0502020204030204" pitchFamily="34" charset="0"/>
                <a:cs typeface="Arial" panose="020B0604020202020204" pitchFamily="34" charset="0"/>
              </a:rPr>
              <a:t>09</a:t>
            </a:r>
            <a:r>
              <a:rPr lang="en-US" sz="1400" b="1" dirty="0" smtClean="0">
                <a:solidFill>
                  <a:srgbClr val="00B050"/>
                </a:solidFill>
                <a:effectLst/>
                <a:latin typeface="Lato Light"/>
                <a:ea typeface="Calibri" panose="020F0502020204030204" pitchFamily="34" charset="0"/>
                <a:cs typeface="Arial" panose="020B0604020202020204" pitchFamily="34" charset="0"/>
              </a:rPr>
              <a:t>000000000</a:t>
            </a:r>
            <a:endParaRPr lang="en-US" sz="24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161444" y="4498761"/>
            <a:ext cx="1367682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b="1" dirty="0">
                <a:solidFill>
                  <a:srgbClr val="00B050"/>
                </a:solidFill>
                <a:latin typeface="Open Sans"/>
                <a:ea typeface="Calibri" panose="020F0502020204030204" pitchFamily="34" charset="0"/>
                <a:cs typeface="B Yagut" panose="00000400000000000000" pitchFamily="2" charset="-78"/>
              </a:rPr>
              <a:t>خانم یا آقای ...</a:t>
            </a:r>
            <a:endParaRPr lang="en-US" sz="3200" dirty="0">
              <a:solidFill>
                <a:srgbClr val="00B05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650134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9902387" y="1056603"/>
            <a:ext cx="1850185" cy="38869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b="1" spc="200" dirty="0">
                <a:solidFill>
                  <a:srgbClr val="00B050"/>
                </a:solidFill>
                <a:latin typeface="Ent"/>
                <a:ea typeface="Calibri" panose="020F0502020204030204" pitchFamily="34" charset="0"/>
                <a:cs typeface="B Yekan" panose="00000400000000000000" pitchFamily="2" charset="-78"/>
              </a:rPr>
              <a:t>نام کامل مدرس</a:t>
            </a:r>
            <a:endParaRPr lang="en-US" sz="9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21"/>
          <p:cNvSpPr txBox="1"/>
          <p:nvPr/>
        </p:nvSpPr>
        <p:spPr>
          <a:xfrm>
            <a:off x="9618879" y="1705471"/>
            <a:ext cx="2088515" cy="3238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1100" dirty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درباره مدرس :</a:t>
            </a:r>
            <a:endParaRPr lang="en-US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22"/>
          <p:cNvSpPr txBox="1"/>
          <p:nvPr/>
        </p:nvSpPr>
        <p:spPr>
          <a:xfrm>
            <a:off x="357189" y="2289493"/>
            <a:ext cx="11521656" cy="259683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justLow" rtl="1">
              <a:lnSpc>
                <a:spcPts val="11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1100" spc="-5" dirty="0">
                <a:solidFill>
                  <a:srgbClr val="00B050"/>
                </a:solidFill>
                <a:effectLst/>
                <a:latin typeface="Lato"/>
                <a:ea typeface="Calibri" panose="020F0502020204030204" pitchFamily="34" charset="0"/>
                <a:cs typeface="B Yekan" panose="00000400000000000000" pitchFamily="2" charset="-78"/>
              </a:rPr>
              <a:t>در این قسمت سعی کنید درباره خود اطلاعات کامل و اساسی را ارائه دهید. از میزان تحصیلات تا سن و رزومه و هرآنچه که به نظرتان برای علاقمندان به شرکت در دوره شما می تواند اثر گذار باشد و در افزایش میزان شرکت در دوره شما تاثیر مثبت بگذراد. بیان معرفی خود را شیوا و زیبا انتخاب کنید.</a:t>
            </a:r>
            <a:endParaRPr lang="en-US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7" name="Text Box 21"/>
          <p:cNvSpPr txBox="1"/>
          <p:nvPr/>
        </p:nvSpPr>
        <p:spPr>
          <a:xfrm>
            <a:off x="9618879" y="4886325"/>
            <a:ext cx="2088515" cy="3238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r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1100" dirty="0" smtClean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نام دوره :</a:t>
            </a:r>
            <a:endParaRPr lang="en-US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22"/>
          <p:cNvSpPr txBox="1"/>
          <p:nvPr/>
        </p:nvSpPr>
        <p:spPr>
          <a:xfrm>
            <a:off x="357189" y="5470347"/>
            <a:ext cx="11521656" cy="201281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Low" rtl="1">
              <a:lnSpc>
                <a:spcPts val="1100"/>
              </a:lnSpc>
              <a:spcAft>
                <a:spcPts val="800"/>
              </a:spcAft>
            </a:pPr>
            <a:r>
              <a:rPr lang="fa-IR" sz="1100" spc="-5" dirty="0" smtClean="0">
                <a:solidFill>
                  <a:srgbClr val="00B050"/>
                </a:solidFill>
                <a:effectLst/>
                <a:latin typeface="Lato"/>
                <a:ea typeface="Calibri" panose="020F0502020204030204" pitchFamily="34" charset="0"/>
                <a:cs typeface="B Yekan" panose="00000400000000000000" pitchFamily="2" charset="-78"/>
              </a:rPr>
              <a:t>نام دوره خود را بر اساس محتوا انتخاب کنید و نام دوره را به صورت کامل در این قسمت بنویسید</a:t>
            </a:r>
          </a:p>
          <a:p>
            <a:pPr algn="justLow" rtl="1">
              <a:lnSpc>
                <a:spcPts val="1100"/>
              </a:lnSpc>
              <a:spcAft>
                <a:spcPts val="800"/>
              </a:spcAft>
            </a:pPr>
            <a:endParaRPr lang="fa-IR" sz="1100" spc="-5" dirty="0" smtClean="0">
              <a:solidFill>
                <a:srgbClr val="00B050"/>
              </a:solidFill>
              <a:effectLst/>
              <a:latin typeface="Lato"/>
              <a:ea typeface="Calibri" panose="020F0502020204030204" pitchFamily="34" charset="0"/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2460252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1"/>
          <p:cNvSpPr txBox="1"/>
          <p:nvPr/>
        </p:nvSpPr>
        <p:spPr>
          <a:xfrm>
            <a:off x="9618879" y="1036730"/>
            <a:ext cx="2088515" cy="3238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1100" dirty="0" smtClean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چرا باید در این دوره شرکت کنید :</a:t>
            </a:r>
            <a:endParaRPr lang="en-US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22"/>
          <p:cNvSpPr txBox="1"/>
          <p:nvPr/>
        </p:nvSpPr>
        <p:spPr>
          <a:xfrm>
            <a:off x="357189" y="1620752"/>
            <a:ext cx="11521656" cy="259683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Low" rtl="1">
              <a:lnSpc>
                <a:spcPts val="1100"/>
              </a:lnSpc>
              <a:spcAft>
                <a:spcPts val="800"/>
              </a:spcAft>
            </a:pPr>
            <a:r>
              <a:rPr lang="fa-IR" sz="1100" spc="-5" dirty="0" smtClean="0">
                <a:solidFill>
                  <a:srgbClr val="00B050"/>
                </a:solidFill>
                <a:effectLst/>
                <a:latin typeface="Lato"/>
                <a:ea typeface="Calibri" panose="020F0502020204030204" pitchFamily="34" charset="0"/>
                <a:cs typeface="B Yekan" panose="00000400000000000000" pitchFamily="2" charset="-78"/>
              </a:rPr>
              <a:t>در این قسمت درباره دوره خود توضیحات کاربردی و جذاب برای مخاطبین و علاقمندان بنویسید تا برای شرکت در دوره ترغیب شوند. هرچه توضیحات انگیزشی تر و کاربردی تر باشد اثر بهتری در میزان فروش دوره شما خواهد داشت. پس دوره خود را به زیبایی و خوبی معرفی کنید.</a:t>
            </a:r>
          </a:p>
          <a:p>
            <a:pPr algn="justLow" rtl="1">
              <a:lnSpc>
                <a:spcPts val="1100"/>
              </a:lnSpc>
              <a:spcAft>
                <a:spcPts val="800"/>
              </a:spcAft>
            </a:pPr>
            <a:endParaRPr lang="fa-IR" sz="1100" spc="-5" dirty="0" smtClean="0">
              <a:solidFill>
                <a:srgbClr val="00B050"/>
              </a:solidFill>
              <a:effectLst/>
              <a:latin typeface="Lato"/>
              <a:ea typeface="Calibri" panose="020F0502020204030204" pitchFamily="34" charset="0"/>
              <a:cs typeface="B Yekan" panose="00000400000000000000" pitchFamily="2" charset="-78"/>
            </a:endParaRPr>
          </a:p>
          <a:p>
            <a:pPr algn="justLow" rtl="1">
              <a:lnSpc>
                <a:spcPts val="1100"/>
              </a:lnSpc>
              <a:spcAft>
                <a:spcPts val="800"/>
              </a:spcAft>
            </a:pPr>
            <a:endParaRPr lang="fa-IR" sz="1100" spc="-5" dirty="0">
              <a:solidFill>
                <a:srgbClr val="00B050"/>
              </a:solidFill>
              <a:effectLst/>
              <a:latin typeface="Lato"/>
              <a:ea typeface="Calibri" panose="020F0502020204030204" pitchFamily="34" charset="0"/>
              <a:cs typeface="B Yekan" panose="00000400000000000000" pitchFamily="2" charset="-78"/>
            </a:endParaRPr>
          </a:p>
        </p:txBody>
      </p:sp>
      <p:sp>
        <p:nvSpPr>
          <p:cNvPr id="7" name="Text Box 21"/>
          <p:cNvSpPr txBox="1"/>
          <p:nvPr/>
        </p:nvSpPr>
        <p:spPr>
          <a:xfrm>
            <a:off x="9618879" y="4315831"/>
            <a:ext cx="2088515" cy="3238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1100" dirty="0" smtClean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از محتوای دوره بگویید :</a:t>
            </a:r>
            <a:endParaRPr lang="en-US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8" name="Text Box 22"/>
          <p:cNvSpPr txBox="1"/>
          <p:nvPr/>
        </p:nvSpPr>
        <p:spPr>
          <a:xfrm>
            <a:off x="357189" y="4899853"/>
            <a:ext cx="11521656" cy="2483586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Low" rtl="1">
              <a:lnSpc>
                <a:spcPts val="1100"/>
              </a:lnSpc>
              <a:spcAft>
                <a:spcPts val="800"/>
              </a:spcAft>
            </a:pPr>
            <a:r>
              <a:rPr lang="fa-IR" sz="1100" spc="-5" dirty="0" smtClean="0">
                <a:solidFill>
                  <a:srgbClr val="00B050"/>
                </a:solidFill>
                <a:effectLst/>
                <a:latin typeface="Lato"/>
                <a:ea typeface="Calibri" panose="020F0502020204030204" pitchFamily="34" charset="0"/>
                <a:cs typeface="B Yekan" panose="00000400000000000000" pitchFamily="2" charset="-78"/>
              </a:rPr>
              <a:t>در این قسمت درباره باید از دوره بگویید که دوره شامل چند قسمت یا بخش یا فصل یا درس است و محتوای دوره چگونه ارائه شده است. بیان کنید که هر فصل یا درس شامل چه مباحثی است می توانید از علت ارائه مباحث و اهمیت مباحث نیز بگویید مثلا بیان نمایید که در فصل 1 با عنوان ... خواهیم آموخت که چگونه باید ... این فصل برای ... ضروری است و همچنین با این فصل می توانید ... </a:t>
            </a:r>
          </a:p>
          <a:p>
            <a:pPr algn="justLow" rtl="1">
              <a:lnSpc>
                <a:spcPts val="1100"/>
              </a:lnSpc>
              <a:spcAft>
                <a:spcPts val="800"/>
              </a:spcAft>
            </a:pPr>
            <a:r>
              <a:rPr lang="fa-IR" sz="1100" spc="-5" dirty="0" smtClean="0">
                <a:solidFill>
                  <a:srgbClr val="00B050"/>
                </a:solidFill>
                <a:effectLst/>
                <a:latin typeface="Lato"/>
                <a:ea typeface="Calibri" panose="020F0502020204030204" pitchFamily="34" charset="0"/>
                <a:cs typeface="B Yekan" panose="00000400000000000000" pitchFamily="2" charset="-78"/>
              </a:rPr>
              <a:t>اینها نمونه های توضیحی برای ساده سازی نوشتار شما می باشد پس خلاق باشید و طبق مخاطبین دوره خود از محتوای دوره بگویید. </a:t>
            </a:r>
          </a:p>
          <a:p>
            <a:pPr algn="justLow" rtl="1">
              <a:lnSpc>
                <a:spcPts val="1100"/>
              </a:lnSpc>
              <a:spcAft>
                <a:spcPts val="800"/>
              </a:spcAft>
            </a:pPr>
            <a:r>
              <a:rPr lang="fa-IR" sz="1100" spc="-5" dirty="0" smtClean="0">
                <a:solidFill>
                  <a:srgbClr val="00B050"/>
                </a:solidFill>
                <a:effectLst/>
                <a:latin typeface="Lato"/>
                <a:ea typeface="Calibri" panose="020F0502020204030204" pitchFamily="34" charset="0"/>
                <a:cs typeface="B Yekan" panose="00000400000000000000" pitchFamily="2" charset="-78"/>
              </a:rPr>
              <a:t>این توانایی منحصر به فرد ویژه مدرسین است چرا که هیچ کسی بهتر از شما نمی داند دوره چیست و چگونه است پس بیان خوب از شما ...</a:t>
            </a:r>
          </a:p>
          <a:p>
            <a:pPr algn="justLow" rtl="1">
              <a:lnSpc>
                <a:spcPts val="1100"/>
              </a:lnSpc>
              <a:spcAft>
                <a:spcPts val="800"/>
              </a:spcAft>
            </a:pPr>
            <a:endParaRPr lang="fa-IR" sz="1100" spc="-5" dirty="0" smtClean="0">
              <a:solidFill>
                <a:srgbClr val="00B050"/>
              </a:solidFill>
              <a:effectLst/>
              <a:latin typeface="Lato"/>
              <a:ea typeface="Calibri" panose="020F0502020204030204" pitchFamily="34" charset="0"/>
              <a:cs typeface="B Yekan" panose="00000400000000000000" pitchFamily="2" charset="-78"/>
            </a:endParaRPr>
          </a:p>
          <a:p>
            <a:pPr algn="justLow" rtl="1">
              <a:lnSpc>
                <a:spcPts val="1100"/>
              </a:lnSpc>
              <a:spcAft>
                <a:spcPts val="800"/>
              </a:spcAft>
            </a:pPr>
            <a:endParaRPr lang="fa-IR" sz="1100" spc="-5" dirty="0" smtClean="0">
              <a:solidFill>
                <a:srgbClr val="00B050"/>
              </a:solidFill>
              <a:effectLst/>
              <a:latin typeface="Lato"/>
              <a:ea typeface="Calibri" panose="020F0502020204030204" pitchFamily="34" charset="0"/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257188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21"/>
          <p:cNvSpPr txBox="1"/>
          <p:nvPr/>
        </p:nvSpPr>
        <p:spPr>
          <a:xfrm>
            <a:off x="9618879" y="1036730"/>
            <a:ext cx="2088515" cy="3238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1100" dirty="0" smtClean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ادامه توضیحات محتوای دوره</a:t>
            </a:r>
            <a:endParaRPr lang="en-US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22"/>
          <p:cNvSpPr txBox="1"/>
          <p:nvPr/>
        </p:nvSpPr>
        <p:spPr>
          <a:xfrm>
            <a:off x="357189" y="1620752"/>
            <a:ext cx="11521656" cy="259683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Low" rtl="1">
              <a:lnSpc>
                <a:spcPts val="1100"/>
              </a:lnSpc>
              <a:spcAft>
                <a:spcPts val="800"/>
              </a:spcAft>
            </a:pPr>
            <a:r>
              <a:rPr lang="fa-IR" sz="1100" spc="-5" dirty="0" smtClean="0">
                <a:solidFill>
                  <a:srgbClr val="00B050"/>
                </a:solidFill>
                <a:effectLst/>
                <a:latin typeface="Lato"/>
                <a:ea typeface="Calibri" panose="020F0502020204030204" pitchFamily="34" charset="0"/>
                <a:cs typeface="B Yekan" panose="00000400000000000000" pitchFamily="2" charset="-78"/>
              </a:rPr>
              <a:t>در ارائه کامل و دقیق محتوای دوره خود دقت کنید چرا که حتما در شناخت بهتر دوره شما مؤثر است.</a:t>
            </a:r>
          </a:p>
          <a:p>
            <a:pPr algn="justLow" rtl="1">
              <a:lnSpc>
                <a:spcPts val="1100"/>
              </a:lnSpc>
              <a:spcAft>
                <a:spcPts val="800"/>
              </a:spcAft>
            </a:pPr>
            <a:endParaRPr lang="fa-IR" sz="1100" spc="-5" dirty="0" smtClean="0">
              <a:solidFill>
                <a:srgbClr val="00B050"/>
              </a:solidFill>
              <a:effectLst/>
              <a:latin typeface="Lato"/>
              <a:ea typeface="Calibri" panose="020F0502020204030204" pitchFamily="34" charset="0"/>
              <a:cs typeface="B Yekan" panose="00000400000000000000" pitchFamily="2" charset="-78"/>
            </a:endParaRPr>
          </a:p>
          <a:p>
            <a:pPr algn="justLow" rtl="1">
              <a:lnSpc>
                <a:spcPts val="1100"/>
              </a:lnSpc>
              <a:spcAft>
                <a:spcPts val="800"/>
              </a:spcAft>
            </a:pPr>
            <a:endParaRPr lang="fa-IR" sz="1100" spc="-5" dirty="0" smtClean="0">
              <a:solidFill>
                <a:srgbClr val="00B050"/>
              </a:solidFill>
              <a:effectLst/>
              <a:latin typeface="Lato"/>
              <a:ea typeface="Calibri" panose="020F0502020204030204" pitchFamily="34" charset="0"/>
              <a:cs typeface="B Yekan" panose="00000400000000000000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3666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751658" y="894115"/>
            <a:ext cx="3127187" cy="48750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2400" b="1" spc="200" dirty="0" smtClean="0">
                <a:solidFill>
                  <a:srgbClr val="FF0000"/>
                </a:solidFill>
                <a:latin typeface="Ent"/>
                <a:ea typeface="Calibri" panose="020F0502020204030204" pitchFamily="34" charset="0"/>
                <a:cs typeface="B Yekan" panose="00000400000000000000" pitchFamily="2" charset="-78"/>
              </a:rPr>
              <a:t>اطلاعات‌اساسی‌دوره</a:t>
            </a:r>
            <a:endParaRPr lang="en-US" sz="1050" dirty="0">
              <a:solidFill>
                <a:srgbClr val="FF000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 Box 21"/>
          <p:cNvSpPr txBox="1"/>
          <p:nvPr/>
        </p:nvSpPr>
        <p:spPr>
          <a:xfrm>
            <a:off x="9618879" y="1705471"/>
            <a:ext cx="2088515" cy="3238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1100" dirty="0" smtClean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مدت زمان دوره :</a:t>
            </a:r>
            <a:endParaRPr lang="en-US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6" name="Text Box 22"/>
          <p:cNvSpPr txBox="1"/>
          <p:nvPr/>
        </p:nvSpPr>
        <p:spPr>
          <a:xfrm>
            <a:off x="357189" y="2099022"/>
            <a:ext cx="11521656" cy="50829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Low" rtl="1">
              <a:lnSpc>
                <a:spcPts val="1100"/>
              </a:lnSpc>
              <a:spcAft>
                <a:spcPts val="800"/>
              </a:spcAft>
            </a:pPr>
            <a:r>
              <a:rPr lang="fa-IR" sz="1100" spc="-5" dirty="0" smtClean="0">
                <a:solidFill>
                  <a:srgbClr val="00B050"/>
                </a:solidFill>
                <a:effectLst/>
                <a:latin typeface="Lato"/>
                <a:ea typeface="Calibri" panose="020F0502020204030204" pitchFamily="34" charset="0"/>
                <a:cs typeface="B Yekan" panose="00000400000000000000" pitchFamily="2" charset="-78"/>
              </a:rPr>
              <a:t>مدت زمان یادگیری دوره را به دقیقه، ساعت، روز، هفته یا ماه بیان کنید (چقدر طول میکشد که شرکت کننده در دوره شما آموزش را فرا بگیرد و اینکه طرح زمان بندی شما برای آموزش دوره چقدر است)</a:t>
            </a:r>
          </a:p>
          <a:p>
            <a:pPr algn="justLow" rtl="1">
              <a:lnSpc>
                <a:spcPts val="1100"/>
              </a:lnSpc>
              <a:spcAft>
                <a:spcPts val="800"/>
              </a:spcAft>
            </a:pPr>
            <a:endParaRPr lang="fa-IR" sz="1100" spc="-5" dirty="0" smtClean="0">
              <a:solidFill>
                <a:srgbClr val="00B050"/>
              </a:solidFill>
              <a:effectLst/>
              <a:latin typeface="Lato"/>
              <a:ea typeface="Calibri" panose="020F0502020204030204" pitchFamily="34" charset="0"/>
              <a:cs typeface="B Yekan" panose="00000400000000000000" pitchFamily="2" charset="-78"/>
            </a:endParaRPr>
          </a:p>
          <a:p>
            <a:pPr algn="justLow" rtl="1">
              <a:lnSpc>
                <a:spcPts val="1100"/>
              </a:lnSpc>
              <a:spcAft>
                <a:spcPts val="800"/>
              </a:spcAft>
            </a:pPr>
            <a:endParaRPr lang="fa-IR" sz="1100" spc="-5" dirty="0">
              <a:solidFill>
                <a:srgbClr val="00B050"/>
              </a:solidFill>
              <a:effectLst/>
              <a:latin typeface="Lato"/>
              <a:ea typeface="Calibri" panose="020F0502020204030204" pitchFamily="34" charset="0"/>
              <a:cs typeface="B Yekan" panose="00000400000000000000" pitchFamily="2" charset="-78"/>
            </a:endParaRPr>
          </a:p>
        </p:txBody>
      </p:sp>
      <p:sp>
        <p:nvSpPr>
          <p:cNvPr id="9" name="Text Box 21"/>
          <p:cNvSpPr txBox="1"/>
          <p:nvPr/>
        </p:nvSpPr>
        <p:spPr>
          <a:xfrm>
            <a:off x="9618879" y="2582876"/>
            <a:ext cx="2088515" cy="3238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1100" dirty="0" smtClean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تعداد درس و فصل دوره :</a:t>
            </a:r>
            <a:endParaRPr lang="en-US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0" name="Text Box 22"/>
          <p:cNvSpPr txBox="1"/>
          <p:nvPr/>
        </p:nvSpPr>
        <p:spPr>
          <a:xfrm>
            <a:off x="357189" y="2976427"/>
            <a:ext cx="11521656" cy="50829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Low" rtl="1">
              <a:lnSpc>
                <a:spcPts val="1100"/>
              </a:lnSpc>
              <a:spcAft>
                <a:spcPts val="800"/>
              </a:spcAft>
            </a:pPr>
            <a:r>
              <a:rPr lang="fa-IR" sz="1100" spc="-5" dirty="0" smtClean="0">
                <a:solidFill>
                  <a:srgbClr val="00B050"/>
                </a:solidFill>
                <a:effectLst/>
                <a:latin typeface="Lato"/>
                <a:ea typeface="Calibri" panose="020F0502020204030204" pitchFamily="34" charset="0"/>
                <a:cs typeface="B Yekan" panose="00000400000000000000" pitchFamily="2" charset="-78"/>
              </a:rPr>
              <a:t>دوره شما در مجموع از چند فصل و چند درس تشکیل شده است ؟</a:t>
            </a:r>
          </a:p>
          <a:p>
            <a:pPr algn="justLow" rtl="1">
              <a:lnSpc>
                <a:spcPts val="1100"/>
              </a:lnSpc>
              <a:spcAft>
                <a:spcPts val="800"/>
              </a:spcAft>
            </a:pPr>
            <a:endParaRPr lang="fa-IR" sz="1100" spc="-5" dirty="0" smtClean="0">
              <a:solidFill>
                <a:srgbClr val="00B050"/>
              </a:solidFill>
              <a:effectLst/>
              <a:latin typeface="Lato"/>
              <a:ea typeface="Calibri" panose="020F0502020204030204" pitchFamily="34" charset="0"/>
              <a:cs typeface="B Yekan" panose="00000400000000000000" pitchFamily="2" charset="-78"/>
            </a:endParaRPr>
          </a:p>
          <a:p>
            <a:pPr algn="justLow" rtl="1">
              <a:lnSpc>
                <a:spcPts val="1100"/>
              </a:lnSpc>
              <a:spcAft>
                <a:spcPts val="800"/>
              </a:spcAft>
            </a:pPr>
            <a:endParaRPr lang="fa-IR" sz="1100" spc="-5" dirty="0" smtClean="0">
              <a:solidFill>
                <a:srgbClr val="00B050"/>
              </a:solidFill>
              <a:effectLst/>
              <a:latin typeface="Lato"/>
              <a:ea typeface="Calibri" panose="020F0502020204030204" pitchFamily="34" charset="0"/>
              <a:cs typeface="B Yekan" panose="00000400000000000000" pitchFamily="2" charset="-78"/>
            </a:endParaRPr>
          </a:p>
        </p:txBody>
      </p:sp>
      <p:sp>
        <p:nvSpPr>
          <p:cNvPr id="11" name="Text Box 21"/>
          <p:cNvSpPr txBox="1"/>
          <p:nvPr/>
        </p:nvSpPr>
        <p:spPr>
          <a:xfrm>
            <a:off x="9618879" y="3554426"/>
            <a:ext cx="2088515" cy="3238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1100" dirty="0" smtClean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مدت زمان فیلم آموزشی :</a:t>
            </a:r>
            <a:endParaRPr lang="en-US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2" name="Text Box 22"/>
          <p:cNvSpPr txBox="1"/>
          <p:nvPr/>
        </p:nvSpPr>
        <p:spPr>
          <a:xfrm>
            <a:off x="357189" y="3947977"/>
            <a:ext cx="11521656" cy="50829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Low" rtl="1">
              <a:lnSpc>
                <a:spcPts val="1100"/>
              </a:lnSpc>
              <a:spcAft>
                <a:spcPts val="800"/>
              </a:spcAft>
            </a:pPr>
            <a:r>
              <a:rPr lang="fa-IR" sz="1100" spc="-5" dirty="0" smtClean="0">
                <a:solidFill>
                  <a:srgbClr val="00B050"/>
                </a:solidFill>
                <a:effectLst/>
                <a:latin typeface="Lato"/>
                <a:ea typeface="Calibri" panose="020F0502020204030204" pitchFamily="34" charset="0"/>
                <a:cs typeface="B Yekan" panose="00000400000000000000" pitchFamily="2" charset="-78"/>
              </a:rPr>
              <a:t>دوره شما چقدر فیلم آموزشی دارد در مجموع به دقیقه (دقت کنید که ارائه دوره در سامانه آموزش آنلاین رایگان است و شما میتوانید تا 3 گیگ فیلم آموزشی خود را آپلود نمایید و برای هر گیگ اضافه هزینه 95 هزار تومان فقط برای مدرسین تایید شده در نظر گرفته شده است)</a:t>
            </a:r>
          </a:p>
        </p:txBody>
      </p:sp>
      <p:sp>
        <p:nvSpPr>
          <p:cNvPr id="13" name="Text Box 21"/>
          <p:cNvSpPr txBox="1"/>
          <p:nvPr/>
        </p:nvSpPr>
        <p:spPr>
          <a:xfrm>
            <a:off x="9618879" y="4673790"/>
            <a:ext cx="2088515" cy="323850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1100" dirty="0" smtClean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قیمت دوره :</a:t>
            </a:r>
            <a:endParaRPr lang="en-US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4" name="Text Box 22"/>
          <p:cNvSpPr txBox="1"/>
          <p:nvPr/>
        </p:nvSpPr>
        <p:spPr>
          <a:xfrm>
            <a:off x="357189" y="5067341"/>
            <a:ext cx="11521656" cy="50829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Low" rtl="1">
              <a:lnSpc>
                <a:spcPts val="1100"/>
              </a:lnSpc>
              <a:spcAft>
                <a:spcPts val="800"/>
              </a:spcAft>
            </a:pPr>
            <a:r>
              <a:rPr lang="fa-IR" sz="1100" spc="-5" dirty="0" smtClean="0">
                <a:solidFill>
                  <a:srgbClr val="00B050"/>
                </a:solidFill>
                <a:effectLst/>
                <a:latin typeface="Lato"/>
                <a:ea typeface="Calibri" panose="020F0502020204030204" pitchFamily="34" charset="0"/>
                <a:cs typeface="B Yekan" panose="00000400000000000000" pitchFamily="2" charset="-78"/>
              </a:rPr>
              <a:t>قیمت پیشنهادی و مد نظر شما برای دوره‌تان چقدر است (به تومان) ( دقت کنید به هیچ عنوان نباید این قیمت یبشتر از قیمتهای عنوان شده شما در پلتفرمهای اینستاگرام تلگرام و عیره باشد و باید قیمت کاملا رقابتی و منصفانه تعیین شود. از طرفی قیمت پیشنهادی باید مطابق با میزان ساعات آموزشی و کیفیت دوره شما نیز باشد. در سامانه آموزشی درصد قابل توجهی از قیمت دوره برای مدرس در نظر گرفته شده است)</a:t>
            </a:r>
          </a:p>
        </p:txBody>
      </p:sp>
      <p:sp>
        <p:nvSpPr>
          <p:cNvPr id="15" name="Text Box 21"/>
          <p:cNvSpPr txBox="1"/>
          <p:nvPr/>
        </p:nvSpPr>
        <p:spPr>
          <a:xfrm>
            <a:off x="5815013" y="5862855"/>
            <a:ext cx="5892381" cy="274142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r" rtl="1">
              <a:lnSpc>
                <a:spcPct val="107000"/>
              </a:lnSpc>
              <a:spcAft>
                <a:spcPts val="800"/>
              </a:spcAft>
            </a:pPr>
            <a:r>
              <a:rPr lang="fa-IR" sz="1100" dirty="0" smtClean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سطح دوره : </a:t>
            </a:r>
            <a:r>
              <a:rPr lang="fa-IR" sz="1100" spc="-5" dirty="0" smtClean="0">
                <a:solidFill>
                  <a:srgbClr val="00B050"/>
                </a:solidFill>
                <a:effectLst/>
                <a:latin typeface="Lato"/>
                <a:ea typeface="Calibri" panose="020F0502020204030204" pitchFamily="34" charset="0"/>
                <a:cs typeface="B Yekan" panose="00000400000000000000" pitchFamily="2" charset="-78"/>
              </a:rPr>
              <a:t>دوره شما ویژه کدام سطح است؟</a:t>
            </a:r>
          </a:p>
          <a:p>
            <a:pPr algn="r" rtl="1">
              <a:lnSpc>
                <a:spcPct val="107000"/>
              </a:lnSpc>
              <a:spcAft>
                <a:spcPts val="800"/>
              </a:spcAft>
            </a:pPr>
            <a:endParaRPr lang="en-US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16" name="Text Box 22"/>
          <p:cNvSpPr txBox="1"/>
          <p:nvPr/>
        </p:nvSpPr>
        <p:spPr>
          <a:xfrm>
            <a:off x="3743003" y="6136997"/>
            <a:ext cx="7964391" cy="1422678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algn="justLow" rtl="1">
              <a:lnSpc>
                <a:spcPct val="200000"/>
              </a:lnSpc>
              <a:spcAft>
                <a:spcPts val="800"/>
              </a:spcAft>
            </a:pPr>
            <a:r>
              <a:rPr lang="fa-IR" sz="1100" spc="-5" dirty="0" smtClean="0">
                <a:solidFill>
                  <a:srgbClr val="00B050"/>
                </a:solidFill>
                <a:effectLst/>
                <a:latin typeface="Lato"/>
                <a:ea typeface="Calibri" panose="020F0502020204030204" pitchFamily="34" charset="0"/>
                <a:cs typeface="B Yekan" panose="00000400000000000000" pitchFamily="2" charset="-78"/>
              </a:rPr>
              <a:t>1. مناسبِ افراد مبتدی | آموزش پایه‌ای          2.مناسبِ افراد متوسط | آشنا با مفاهیم پایه          3. مناسبِ افراد پیشرفته | مسلط به مفاهیم پایه          4.دوره جامع از مبتدی تا پیشرفته          </a:t>
            </a:r>
            <a:r>
              <a:rPr lang="fa-IR" sz="1100" spc="-5" dirty="0" smtClean="0">
                <a:solidFill>
                  <a:srgbClr val="00B050"/>
                </a:solidFill>
                <a:latin typeface="Lato"/>
                <a:ea typeface="Calibri" panose="020F0502020204030204" pitchFamily="34" charset="0"/>
                <a:cs typeface="B Yekan" panose="00000400000000000000" pitchFamily="2" charset="-78"/>
              </a:rPr>
              <a:t>5. دوره آ</a:t>
            </a:r>
            <a:r>
              <a:rPr lang="fa-IR" sz="1100" spc="-5" dirty="0" smtClean="0">
                <a:solidFill>
                  <a:srgbClr val="00B050"/>
                </a:solidFill>
                <a:effectLst/>
                <a:latin typeface="Lato"/>
                <a:ea typeface="Calibri" panose="020F0502020204030204" pitchFamily="34" charset="0"/>
                <a:cs typeface="B Yekan" panose="00000400000000000000" pitchFamily="2" charset="-78"/>
              </a:rPr>
              <a:t>موزش مبحثی و محتوایی          6. دوره آزمون محور (فقط آزمون)</a:t>
            </a:r>
          </a:p>
          <a:p>
            <a:pPr algn="justLow" rtl="1">
              <a:lnSpc>
                <a:spcPts val="1100"/>
              </a:lnSpc>
              <a:spcAft>
                <a:spcPts val="800"/>
              </a:spcAft>
            </a:pPr>
            <a:endParaRPr lang="fa-IR" sz="1100" spc="-5" dirty="0" smtClean="0">
              <a:solidFill>
                <a:srgbClr val="00B050"/>
              </a:solidFill>
              <a:effectLst/>
              <a:latin typeface="Lato"/>
              <a:ea typeface="Calibri" panose="020F0502020204030204" pitchFamily="34" charset="0"/>
              <a:cs typeface="B Yekan" panose="00000400000000000000" pitchFamily="2" charset="-78"/>
            </a:endParaRPr>
          </a:p>
          <a:p>
            <a:pPr algn="justLow" rtl="1">
              <a:lnSpc>
                <a:spcPts val="1100"/>
              </a:lnSpc>
              <a:spcAft>
                <a:spcPts val="800"/>
              </a:spcAft>
            </a:pPr>
            <a:r>
              <a:rPr lang="fa-IR" sz="1100" spc="-5" dirty="0" smtClean="0">
                <a:solidFill>
                  <a:srgbClr val="00B050"/>
                </a:solidFill>
                <a:effectLst/>
                <a:latin typeface="Lato"/>
                <a:ea typeface="Calibri" panose="020F0502020204030204" pitchFamily="34" charset="0"/>
                <a:cs typeface="B Yekan" panose="00000400000000000000" pitchFamily="2" charset="-78"/>
              </a:rPr>
              <a:t>بعد از انتخاب سطح تمامی سطوح دیگر را پاک کنید</a:t>
            </a:r>
          </a:p>
        </p:txBody>
      </p:sp>
    </p:spTree>
    <p:extLst>
      <p:ext uri="{BB962C8B-B14F-4D97-AF65-F5344CB8AC3E}">
        <p14:creationId xmlns:p14="http://schemas.microsoft.com/office/powerpoint/2010/main" val="3291370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88"/>
          <p:cNvSpPr txBox="1"/>
          <p:nvPr/>
        </p:nvSpPr>
        <p:spPr>
          <a:xfrm>
            <a:off x="363855" y="1074421"/>
            <a:ext cx="11249978" cy="174021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0" marR="0" algn="justLow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fa-IR" sz="1200" b="1" spc="20" dirty="0" smtClean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قوانین طراحی پوستر معرفی دوره (پوستر خود را در صفحه بعد جایگزین نمایید)</a:t>
            </a:r>
            <a:endParaRPr lang="en-US" sz="1200" b="1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Low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a-IR" sz="1100" spc="20" dirty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پوستر دوره باید دارای ابعاد</a:t>
            </a:r>
            <a:r>
              <a:rPr lang="fa-IR" sz="1100" b="1" u="sng" spc="20" dirty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 </a:t>
            </a:r>
            <a:r>
              <a:rPr lang="fa-IR" sz="1100" b="1" u="sng" spc="300" dirty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439 × 870</a:t>
            </a:r>
            <a:r>
              <a:rPr lang="fa-IR" sz="1100" b="1" u="sng" spc="20" dirty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 </a:t>
            </a:r>
            <a:r>
              <a:rPr lang="fa-IR" sz="1100" spc="20" dirty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باشد.</a:t>
            </a:r>
            <a:endParaRPr lang="en-US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Low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a-IR" sz="1100" spc="20" dirty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قسمت </a:t>
            </a:r>
            <a:r>
              <a:rPr lang="fa-IR" sz="1100" b="1" spc="20" dirty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یک پنجم سمت چپ </a:t>
            </a:r>
            <a:r>
              <a:rPr lang="fa-IR" sz="1100" spc="20" dirty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پوستر باید </a:t>
            </a:r>
            <a:r>
              <a:rPr lang="fa-IR" sz="1100" b="1" spc="20" dirty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عکس شخصی مدرس</a:t>
            </a:r>
            <a:r>
              <a:rPr lang="fa-IR" sz="1100" spc="20" dirty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 قرار بگیرد.</a:t>
            </a:r>
            <a:endParaRPr lang="en-US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Low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a-IR" sz="1100" spc="20" dirty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روی پوستر باید </a:t>
            </a:r>
            <a:r>
              <a:rPr lang="fa-IR" sz="1100" b="1" spc="20" dirty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نام دوره</a:t>
            </a:r>
            <a:r>
              <a:rPr lang="fa-IR" sz="1100" spc="20" dirty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 ، </a:t>
            </a:r>
            <a:r>
              <a:rPr lang="fa-IR" sz="1100" b="1" spc="20" dirty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نام مدرس </a:t>
            </a:r>
            <a:r>
              <a:rPr lang="fa-IR" sz="1100" spc="20" dirty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و عنوان</a:t>
            </a:r>
            <a:r>
              <a:rPr lang="fa-IR" sz="1100" b="1" u="sng" spc="20" dirty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 سامانه آموزش آنلاین فینیور </a:t>
            </a:r>
            <a:r>
              <a:rPr lang="en-US" sz="1100" b="1" u="sng" spc="20" dirty="0">
                <a:solidFill>
                  <a:srgbClr val="3D3F4D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edufinior.com </a:t>
            </a:r>
            <a:r>
              <a:rPr lang="en-US" sz="1100" spc="20" dirty="0">
                <a:solidFill>
                  <a:srgbClr val="3D3F4D"/>
                </a:solidFill>
                <a:effectLst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fa-IR" sz="1100" spc="20" dirty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نوشته شود.</a:t>
            </a:r>
            <a:endParaRPr lang="en-US" sz="1100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342900" marR="0" lvl="0" indent="-342900" algn="justLow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a-IR" sz="1100" b="1" spc="20" dirty="0" smtClean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پیشنهاد میکنیم </a:t>
            </a:r>
            <a:r>
              <a:rPr lang="fa-IR" sz="1100" spc="20" dirty="0" smtClean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برای دقت و سرعت در کار و معرفی بهتر دوره خود درخواست </a:t>
            </a:r>
            <a:r>
              <a:rPr lang="fa-IR" sz="1100" spc="20" dirty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طراحی پوستر </a:t>
            </a:r>
            <a:r>
              <a:rPr lang="fa-IR" sz="1100" spc="20" dirty="0" smtClean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را </a:t>
            </a:r>
            <a:r>
              <a:rPr lang="fa-IR" sz="1100" spc="20" dirty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به طراحان فینیور بسپارید (برای مدرسان تایید شده هزینه طراحی هر پوستر </a:t>
            </a:r>
            <a:r>
              <a:rPr lang="fa-IR" sz="1100" b="1" spc="20" dirty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150 هزار تومان</a:t>
            </a:r>
            <a:r>
              <a:rPr lang="fa-IR" sz="1100" spc="20" dirty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 در نظر گرفته شده است. برای سفارش وارد سامانه فینیور شوید و در </a:t>
            </a:r>
            <a:r>
              <a:rPr lang="fa-IR" sz="1100" b="1" spc="20" dirty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فهرست</a:t>
            </a:r>
            <a:r>
              <a:rPr lang="fa-IR" sz="1100" spc="20" dirty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 از قسمت </a:t>
            </a:r>
            <a:r>
              <a:rPr lang="fa-IR" sz="1100" b="1" spc="20" dirty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ارتباط و درخواست</a:t>
            </a:r>
            <a:r>
              <a:rPr lang="fa-IR" sz="1100" spc="20" dirty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 روی </a:t>
            </a:r>
            <a:r>
              <a:rPr lang="fa-IR" sz="1100" b="1" spc="20" dirty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درخواست طراحی پوستر و دوره</a:t>
            </a:r>
            <a:r>
              <a:rPr lang="fa-IR" sz="1100" spc="20" dirty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 کلیک کنید</a:t>
            </a:r>
            <a:r>
              <a:rPr lang="fa-IR" sz="1100" spc="20" dirty="0" smtClean="0">
                <a:solidFill>
                  <a:srgbClr val="3D3F4D"/>
                </a:solidFill>
                <a:effectLst/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)</a:t>
            </a:r>
          </a:p>
          <a:p>
            <a:pPr marL="342900" marR="0" lvl="0" indent="-342900" algn="justLow" rtl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Font typeface="Symbol" panose="05050102010706020507" pitchFamily="18" charset="2"/>
              <a:buChar char=""/>
            </a:pPr>
            <a:r>
              <a:rPr lang="fa-IR" sz="1100" b="1" spc="20" dirty="0" smtClean="0">
                <a:solidFill>
                  <a:srgbClr val="3D3F4D"/>
                </a:solidFill>
                <a:latin typeface="Oswald"/>
                <a:ea typeface="Calibri" panose="020F0502020204030204" pitchFamily="34" charset="0"/>
                <a:cs typeface="B Yekan" panose="00000400000000000000" pitchFamily="2" charset="-78"/>
              </a:rPr>
              <a:t>هر پوستری که مطابق با موارد ذکر شده نباشد رد خواهد شد.</a:t>
            </a:r>
            <a:endParaRPr lang="en-US" sz="1100" b="1" dirty="0">
              <a:effectLst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5" name="Picture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699" y="3817938"/>
            <a:ext cx="5732145" cy="2892425"/>
          </a:xfrm>
          <a:prstGeom prst="rect">
            <a:avLst/>
          </a:prstGeom>
        </p:spPr>
      </p:pic>
      <p:pic>
        <p:nvPicPr>
          <p:cNvPr id="6" name="Picture 5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16333" y="3817937"/>
            <a:ext cx="5731510" cy="28924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158846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81</TotalTime>
  <Words>989</Words>
  <Application>Microsoft Office PowerPoint</Application>
  <PresentationFormat>Custom</PresentationFormat>
  <Paragraphs>101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26" baseType="lpstr">
      <vt:lpstr>2  Mehr</vt:lpstr>
      <vt:lpstr>A EntezareZohoor B4</vt:lpstr>
      <vt:lpstr>Arial</vt:lpstr>
      <vt:lpstr>B Yagut</vt:lpstr>
      <vt:lpstr>B Yekan</vt:lpstr>
      <vt:lpstr>Calibri</vt:lpstr>
      <vt:lpstr>Calibri Light</vt:lpstr>
      <vt:lpstr>Ent</vt:lpstr>
      <vt:lpstr>Lato</vt:lpstr>
      <vt:lpstr>Lato Light</vt:lpstr>
      <vt:lpstr>Open Sans</vt:lpstr>
      <vt:lpstr>Oswald</vt:lpstr>
      <vt:lpstr>Oswald Light</vt:lpstr>
      <vt:lpstr>Symbol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vcc</dc:creator>
  <cp:lastModifiedBy>vcc</cp:lastModifiedBy>
  <cp:revision>16</cp:revision>
  <dcterms:created xsi:type="dcterms:W3CDTF">2023-07-02T08:29:43Z</dcterms:created>
  <dcterms:modified xsi:type="dcterms:W3CDTF">2023-07-02T09:51:17Z</dcterms:modified>
</cp:coreProperties>
</file>