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</p:sldIdLst>
  <p:sldSz cx="12192000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BCB"/>
    <a:srgbClr val="5C4F97"/>
    <a:srgbClr val="644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858" y="66"/>
      </p:cViewPr>
      <p:guideLst>
        <p:guide orient="horz" pos="24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37197"/>
            <a:ext cx="9144000" cy="26318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70580"/>
            <a:ext cx="9144000" cy="182517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6F5-3B8C-4591-A790-5A91CC7B8C0A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7F82-A47A-4A92-87E6-742017C78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8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6F5-3B8C-4591-A790-5A91CC7B8C0A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7F82-A47A-4A92-87E6-742017C78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02483"/>
            <a:ext cx="2628900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02483"/>
            <a:ext cx="7734300" cy="6406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6F5-3B8C-4591-A790-5A91CC7B8C0A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7F82-A47A-4A92-87E6-742017C78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3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6F5-3B8C-4591-A790-5A91CC7B8C0A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7F82-A47A-4A92-87E6-742017C78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7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84670"/>
            <a:ext cx="10515600" cy="314461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059034"/>
            <a:ext cx="10515600" cy="165367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6F5-3B8C-4591-A790-5A91CC7B8C0A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7F82-A47A-4A92-87E6-742017C78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1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12414"/>
            <a:ext cx="5181600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12414"/>
            <a:ext cx="5181600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6F5-3B8C-4591-A790-5A91CC7B8C0A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7F82-A47A-4A92-87E6-742017C78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3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02483"/>
            <a:ext cx="10515600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853171"/>
            <a:ext cx="5157787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761381"/>
            <a:ext cx="5157787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53171"/>
            <a:ext cx="5183188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761381"/>
            <a:ext cx="5183188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6F5-3B8C-4591-A790-5A91CC7B8C0A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7F82-A47A-4A92-87E6-742017C78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1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6F5-3B8C-4591-A790-5A91CC7B8C0A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7F82-A47A-4A92-87E6-742017C78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6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6F5-3B8C-4591-A790-5A91CC7B8C0A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7F82-A47A-4A92-87E6-742017C78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6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503978"/>
            <a:ext cx="3932237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88454"/>
            <a:ext cx="6172200" cy="53722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267902"/>
            <a:ext cx="3932237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6F5-3B8C-4591-A790-5A91CC7B8C0A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7F82-A47A-4A92-87E6-742017C78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1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503978"/>
            <a:ext cx="3932237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88454"/>
            <a:ext cx="6172200" cy="537226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267902"/>
            <a:ext cx="3932237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6F5-3B8C-4591-A790-5A91CC7B8C0A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7F82-A47A-4A92-87E6-742017C78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4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02483"/>
            <a:ext cx="1051560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12414"/>
            <a:ext cx="1051560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006699"/>
            <a:ext cx="27432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816F5-3B8C-4591-A790-5A91CC7B8C0A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006699"/>
            <a:ext cx="41148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006699"/>
            <a:ext cx="27432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F7F82-A47A-4A92-87E6-742017C78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6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372610" y="1593773"/>
            <a:ext cx="3446780" cy="314769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4404842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6600" dirty="0" smtClean="0">
                <a:solidFill>
                  <a:srgbClr val="5C4F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 EntezareZohoor B4" panose="00000700000000000000" pitchFamily="2" charset="-78"/>
              </a:rPr>
              <a:t>فرم مدرسی</a:t>
            </a:r>
            <a:endParaRPr lang="en-US" sz="6600" dirty="0">
              <a:solidFill>
                <a:srgbClr val="5C4F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 EntezareZohoor B4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8095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5344" y="1051297"/>
            <a:ext cx="1075848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07000"/>
              </a:lnSpc>
              <a:spcAft>
                <a:spcPts val="800"/>
              </a:spcAft>
            </a:pPr>
            <a:r>
              <a:rPr lang="fa-IR" b="1" spc="20" dirty="0">
                <a:solidFill>
                  <a:srgbClr val="C00000"/>
                </a:solidFill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پوستر دوره خود را در این قسمت قرار </a:t>
            </a:r>
            <a:r>
              <a:rPr lang="fa-IR" b="1" spc="20" dirty="0" smtClean="0">
                <a:solidFill>
                  <a:srgbClr val="C00000"/>
                </a:solidFill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دهید</a:t>
            </a:r>
            <a:endParaRPr lang="en-US" b="1" dirty="0">
              <a:solidFill>
                <a:srgbClr val="C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6573" y="5387340"/>
            <a:ext cx="2423678" cy="1739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ts val="1600"/>
              </a:lnSpc>
              <a:spcAft>
                <a:spcPts val="800"/>
              </a:spcAft>
            </a:pPr>
            <a:r>
              <a:rPr lang="fa-IR" sz="1400" dirty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برای </a:t>
            </a:r>
            <a:r>
              <a:rPr lang="fa-IR" sz="1400" dirty="0" smtClean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جایگزینی پوستر خود </a:t>
            </a:r>
            <a:r>
              <a:rPr lang="fa-IR" sz="1400" dirty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روی </a:t>
            </a:r>
            <a:r>
              <a:rPr lang="fa-IR" sz="1400" dirty="0" smtClean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پوستر </a:t>
            </a:r>
            <a:r>
              <a:rPr lang="fa-IR" sz="1400" dirty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کلیک راست کنید و چینج پیکچر را انتخاب کنید و بعد  </a:t>
            </a:r>
            <a:r>
              <a:rPr lang="fa-IR" sz="1400" dirty="0" smtClean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ورک آفلاین را بزنید سپس پوستر خود را از </a:t>
            </a:r>
            <a:r>
              <a:rPr lang="fa-IR" sz="1400" dirty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درون سیستم انتخاب کنید</a:t>
            </a:r>
            <a:endParaRPr lang="en-US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2  Mehr" panose="00000700000000000000" pitchFamily="2" charset="-78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dirty="0" smtClean="0">
                <a:solidFill>
                  <a:srgbClr val="3D3F4D"/>
                </a:solidFill>
                <a:effectLst/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Click Right</a:t>
            </a:r>
            <a:endParaRPr lang="en-US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2  Mehr" panose="00000700000000000000" pitchFamily="2" charset="-78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dirty="0" smtClean="0">
                <a:solidFill>
                  <a:srgbClr val="3D3F4D"/>
                </a:solidFill>
                <a:effectLst/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Change picture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050" dirty="0" smtClean="0">
                <a:solidFill>
                  <a:srgbClr val="3D3F4D"/>
                </a:solidFill>
                <a:effectLst/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Work offline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2  Mehr" panose="00000700000000000000" pitchFamily="2" charset="-78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927" y="2494915"/>
            <a:ext cx="5732145" cy="289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21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0"/>
          <p:cNvSpPr txBox="1"/>
          <p:nvPr/>
        </p:nvSpPr>
        <p:spPr>
          <a:xfrm>
            <a:off x="3076893" y="1844041"/>
            <a:ext cx="7947160" cy="1490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100" spc="2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سخنی با مدیریت سامانه آموزش فینیور و گروه بین المللی آموزش فینیور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01"/>
          <p:cNvSpPr txBox="1"/>
          <p:nvPr/>
        </p:nvSpPr>
        <p:spPr>
          <a:xfrm>
            <a:off x="842964" y="2159002"/>
            <a:ext cx="10315574" cy="341312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Low" rtl="1">
              <a:lnSpc>
                <a:spcPts val="11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100" spc="-5">
                <a:solidFill>
                  <a:srgbClr val="00B05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در صورتی که سخنی با مدیریت یا گروه بین المللی آموزش دارید می توانید در این قسمت عنوان کنید تمام درخواست ها ایده ها نظرات بررسی خواهند شد.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i="1">
                <a:solidFill>
                  <a:srgbClr val="3D3F4D"/>
                </a:solidFill>
                <a:effectLst/>
                <a:latin typeface="Oswald Light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i="1">
                <a:solidFill>
                  <a:srgbClr val="3D3F4D"/>
                </a:solidFill>
                <a:effectLst/>
                <a:latin typeface="Oswald Light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99"/>
          <p:cNvSpPr txBox="1"/>
          <p:nvPr/>
        </p:nvSpPr>
        <p:spPr>
          <a:xfrm>
            <a:off x="285750" y="7131368"/>
            <a:ext cx="6143626" cy="4283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1">
              <a:lnSpc>
                <a:spcPts val="11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100" spc="-5">
                <a:solidFill>
                  <a:srgbClr val="00000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در نهایت گروه آموزشی فینیور از شما مدرس گرامی برای دقت و صحت در ارائه مطالب سپاسگزار است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1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57426" y="2598745"/>
            <a:ext cx="88201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rgbClr val="5C4F97"/>
                </a:solidFill>
                <a:cs typeface="B Yekan" panose="00000400000000000000" pitchFamily="2" charset="-78"/>
              </a:rPr>
              <a:t>دقت فرمایید که نوشته های خود را فقط جایگزین </a:t>
            </a:r>
            <a:r>
              <a:rPr lang="fa-IR" sz="2000" dirty="0" smtClean="0">
                <a:solidFill>
                  <a:srgbClr val="00B050"/>
                </a:solidFill>
                <a:cs typeface="B Yekan" panose="00000400000000000000" pitchFamily="2" charset="-78"/>
              </a:rPr>
              <a:t>نوشته های سبز رنگ </a:t>
            </a:r>
            <a:r>
              <a:rPr lang="fa-IR" sz="2000" dirty="0" smtClean="0">
                <a:solidFill>
                  <a:srgbClr val="5C4F97"/>
                </a:solidFill>
                <a:cs typeface="B Yekan" panose="00000400000000000000" pitchFamily="2" charset="-78"/>
              </a:rPr>
              <a:t>کنید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rgbClr val="5C4F97"/>
                </a:solidFill>
                <a:cs typeface="B Yekan" panose="00000400000000000000" pitchFamily="2" charset="-78"/>
              </a:rPr>
              <a:t>عکس پرسنلی مناسب و با کیفیت ارائه دهید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rgbClr val="5C4F97"/>
                </a:solidFill>
                <a:cs typeface="B Yekan" panose="00000400000000000000" pitchFamily="2" charset="-78"/>
              </a:rPr>
              <a:t>پوستر دوره باید دقیقا مطابق با توضیحات باشد</a:t>
            </a:r>
            <a:endParaRPr lang="fa-IR" sz="2000" dirty="0">
              <a:solidFill>
                <a:srgbClr val="5C4F97"/>
              </a:solidFill>
              <a:cs typeface="B Yekan" panose="000004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rgbClr val="5C4F97"/>
                </a:solidFill>
                <a:cs typeface="B Yekan" panose="00000400000000000000" pitchFamily="2" charset="-78"/>
              </a:rPr>
              <a:t>در نهایت فقط به فرمهای ترتیب اثر داده خواهد شد که به ایمیل سامانه ارسال شوند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5C4F97"/>
                </a:solidFill>
                <a:cs typeface="B Yekan" panose="00000400000000000000" pitchFamily="2" charset="-78"/>
              </a:rPr>
              <a:t>edufinior@yahoo.com</a:t>
            </a:r>
            <a:endParaRPr lang="fa-IR" sz="2000" b="1" dirty="0" smtClean="0">
              <a:solidFill>
                <a:srgbClr val="5C4F97"/>
              </a:solidFill>
              <a:cs typeface="B Yeka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97445" y="2013865"/>
            <a:ext cx="118013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b="1" spc="200" dirty="0" smtClean="0">
                <a:solidFill>
                  <a:srgbClr val="00B050"/>
                </a:solidFill>
                <a:latin typeface="Ent"/>
                <a:ea typeface="Calibri" panose="020F0502020204030204" pitchFamily="34" charset="0"/>
                <a:cs typeface="B Yekan" panose="00000400000000000000" pitchFamily="2" charset="-78"/>
              </a:rPr>
              <a:t>نکات مهم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2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72" y="2286635"/>
            <a:ext cx="2316681" cy="2987299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580072" y="2286635"/>
            <a:ext cx="2319655" cy="2986405"/>
          </a:xfrm>
          <a:prstGeom prst="frame">
            <a:avLst>
              <a:gd name="adj1" fmla="val 4137"/>
            </a:avLst>
          </a:prstGeom>
          <a:solidFill>
            <a:srgbClr val="3D3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6573" y="5273040"/>
            <a:ext cx="2423678" cy="193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ts val="1600"/>
              </a:lnSpc>
              <a:spcAft>
                <a:spcPts val="800"/>
              </a:spcAft>
            </a:pPr>
            <a:r>
              <a:rPr lang="fa-IR" sz="1400" dirty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برای جایگزینی عکس خود روی </a:t>
            </a:r>
            <a:r>
              <a:rPr lang="fa-IR" sz="1400" dirty="0" smtClean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لوگوی وسط کادر </a:t>
            </a:r>
            <a:r>
              <a:rPr lang="fa-IR" sz="1400" dirty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کلیک راست کنید و چینج پیکچر را انتخاب کنید و بعد  </a:t>
            </a:r>
            <a:r>
              <a:rPr lang="fa-IR" sz="1400" dirty="0" smtClean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ورک آفلاین را بزنید سپس عکس </a:t>
            </a:r>
            <a:r>
              <a:rPr lang="fa-IR" sz="1400" dirty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مورد نظر را از درون سیستم انتخاب کنید</a:t>
            </a:r>
            <a:endParaRPr lang="en-US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2  Mehr" panose="00000700000000000000" pitchFamily="2" charset="-78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dirty="0" smtClean="0">
                <a:solidFill>
                  <a:srgbClr val="3D3F4D"/>
                </a:solidFill>
                <a:effectLst/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Click Right</a:t>
            </a:r>
            <a:endParaRPr lang="en-US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2  Mehr" panose="00000700000000000000" pitchFamily="2" charset="-78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dirty="0" smtClean="0">
                <a:solidFill>
                  <a:srgbClr val="3D3F4D"/>
                </a:solidFill>
                <a:effectLst/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Change picture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050" dirty="0" smtClean="0">
                <a:solidFill>
                  <a:srgbClr val="3D3F4D"/>
                </a:solidFill>
                <a:effectLst/>
                <a:latin typeface="Open Sans"/>
                <a:ea typeface="Calibri" panose="020F0502020204030204" pitchFamily="34" charset="0"/>
                <a:cs typeface="2  Mehr" panose="00000700000000000000" pitchFamily="2" charset="-78"/>
              </a:rPr>
              <a:t>Work offline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2  Mehr" panose="000007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829800" y="978599"/>
            <a:ext cx="1714499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1600"/>
              </a:lnSpc>
            </a:pPr>
            <a:r>
              <a:rPr lang="ar-SA" dirty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نام و فامیل :  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600"/>
              </a:lnSpc>
            </a:pP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600"/>
              </a:lnSpc>
            </a:pPr>
            <a:r>
              <a:rPr lang="en-US" sz="800" dirty="0" smtClean="0">
                <a:solidFill>
                  <a:srgbClr val="00B050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ts val="1600"/>
              </a:lnSpc>
            </a:pPr>
            <a:r>
              <a:rPr lang="ar-SA" dirty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سن :</a:t>
            </a:r>
            <a:r>
              <a:rPr lang="ar-SA" dirty="0">
                <a:solidFill>
                  <a:srgbClr val="00B050"/>
                </a:solidFill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 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600"/>
              </a:lnSpc>
            </a:pP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600"/>
              </a:lnSpc>
            </a:pPr>
            <a:r>
              <a:rPr lang="en-US" sz="800" dirty="0" smtClean="0">
                <a:solidFill>
                  <a:srgbClr val="00B050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ts val="1600"/>
              </a:lnSpc>
            </a:pPr>
            <a:r>
              <a:rPr lang="ar-SA" dirty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مقطع تحصیلی :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600"/>
              </a:lnSpc>
            </a:pP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600"/>
              </a:lnSpc>
            </a:pPr>
            <a:r>
              <a:rPr lang="en-US" sz="800" dirty="0" smtClean="0">
                <a:solidFill>
                  <a:srgbClr val="00B050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ts val="1600"/>
              </a:lnSpc>
            </a:pPr>
            <a:r>
              <a:rPr lang="ar-SA" dirty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رشته تحصیلی :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600"/>
              </a:lnSpc>
            </a:pP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600"/>
              </a:lnSpc>
            </a:pPr>
            <a:r>
              <a:rPr lang="en-US" sz="800" dirty="0" smtClean="0">
                <a:solidFill>
                  <a:srgbClr val="3D3F4D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ts val="1600"/>
              </a:lnSpc>
            </a:pPr>
            <a:r>
              <a:rPr lang="ar-SA" dirty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مدرک از دانشگاه :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600"/>
              </a:lnSpc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00738" y="964052"/>
            <a:ext cx="3761940" cy="275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600"/>
              </a:lnSpc>
            </a:pPr>
            <a:r>
              <a:rPr lang="ar-SA" dirty="0" smtClean="0">
                <a:solidFill>
                  <a:srgbClr val="00B050"/>
                </a:solidFill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نام </a:t>
            </a:r>
            <a:r>
              <a:rPr lang="ar-SA" dirty="0">
                <a:solidFill>
                  <a:srgbClr val="00B050"/>
                </a:solidFill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و نام </a:t>
            </a:r>
            <a:r>
              <a:rPr lang="ar-SA" dirty="0" smtClean="0">
                <a:solidFill>
                  <a:srgbClr val="00B050"/>
                </a:solidFill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خانوادگی</a:t>
            </a:r>
            <a:endParaRPr lang="fa-IR" dirty="0" smtClean="0">
              <a:solidFill>
                <a:srgbClr val="00B050"/>
              </a:solidFill>
              <a:latin typeface="Open Sans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algn="r">
              <a:lnSpc>
                <a:spcPts val="1600"/>
              </a:lnSpc>
            </a:pP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1600"/>
              </a:lnSpc>
            </a:pPr>
            <a:r>
              <a:rPr lang="en-US" sz="800" dirty="0" smtClean="0">
                <a:solidFill>
                  <a:srgbClr val="00B050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1600"/>
              </a:lnSpc>
            </a:pPr>
            <a:r>
              <a:rPr lang="fa-IR" dirty="0" smtClean="0">
                <a:solidFill>
                  <a:srgbClr val="00B050"/>
                </a:solidFill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24 </a:t>
            </a:r>
            <a:r>
              <a:rPr lang="fa-IR" dirty="0">
                <a:solidFill>
                  <a:srgbClr val="00B050"/>
                </a:solidFill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/ 04 / </a:t>
            </a:r>
            <a:r>
              <a:rPr lang="fa-IR" dirty="0" smtClean="0">
                <a:solidFill>
                  <a:srgbClr val="00B050"/>
                </a:solidFill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1360</a:t>
            </a:r>
          </a:p>
          <a:p>
            <a:pPr algn="r">
              <a:lnSpc>
                <a:spcPts val="1600"/>
              </a:lnSpc>
            </a:pP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1600"/>
              </a:lnSpc>
            </a:pPr>
            <a:r>
              <a:rPr lang="en-US" sz="800" dirty="0" smtClean="0">
                <a:solidFill>
                  <a:srgbClr val="00B050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1600"/>
              </a:lnSpc>
            </a:pPr>
            <a:r>
              <a:rPr lang="fa-IR" sz="1600" dirty="0" smtClean="0">
                <a:solidFill>
                  <a:srgbClr val="00B050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دیپلم-کاردانی-کارشناسی -ارشد-دکتری</a:t>
            </a:r>
          </a:p>
          <a:p>
            <a:pPr algn="r">
              <a:lnSpc>
                <a:spcPts val="1600"/>
              </a:lnSpc>
            </a:pP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1600"/>
              </a:lnSpc>
            </a:pPr>
            <a:r>
              <a:rPr lang="en-US" sz="800" dirty="0" smtClean="0">
                <a:solidFill>
                  <a:srgbClr val="00B050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1600"/>
              </a:lnSpc>
            </a:pPr>
            <a:r>
              <a:rPr lang="fa-IR" sz="1600" dirty="0" smtClean="0">
                <a:solidFill>
                  <a:srgbClr val="00B050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عنوان رشته</a:t>
            </a:r>
          </a:p>
          <a:p>
            <a:pPr algn="r">
              <a:lnSpc>
                <a:spcPts val="1600"/>
              </a:lnSpc>
            </a:pP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1600"/>
              </a:lnSpc>
            </a:pPr>
            <a:r>
              <a:rPr lang="en-US" sz="800" dirty="0" smtClean="0">
                <a:solidFill>
                  <a:srgbClr val="3D3F4D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1600"/>
              </a:lnSpc>
              <a:spcAft>
                <a:spcPts val="800"/>
              </a:spcAft>
            </a:pPr>
            <a:r>
              <a:rPr lang="fa-IR" sz="1600" dirty="0" smtClean="0">
                <a:solidFill>
                  <a:srgbClr val="00B050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نام دانشگاه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00588" y="3985530"/>
            <a:ext cx="6843711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dirty="0">
                <a:solidFill>
                  <a:srgbClr val="3D3F4D"/>
                </a:solidFill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آدرس :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dirty="0">
                <a:solidFill>
                  <a:srgbClr val="00B050"/>
                </a:solidFill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استان ، شهرستان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58889" y="5034930"/>
            <a:ext cx="2445991" cy="342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3D3F4D"/>
                </a:solidFill>
                <a:latin typeface="Oswald"/>
                <a:ea typeface="Calibri" panose="020F0502020204030204" pitchFamily="34" charset="0"/>
                <a:cs typeface="Arial" panose="020B0604020202020204" pitchFamily="34" charset="0"/>
              </a:rPr>
              <a:t>PROFESSIONAL SKILL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00588" y="5491727"/>
            <a:ext cx="6963759" cy="259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ts val="1100"/>
              </a:lnSpc>
              <a:spcAft>
                <a:spcPts val="800"/>
              </a:spcAft>
            </a:pPr>
            <a:r>
              <a:rPr lang="fa-IR" sz="1600" spc="-5" dirty="0">
                <a:solidFill>
                  <a:srgbClr val="00B050"/>
                </a:solidFill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اگر مهارت خاصی برای همکاری دارید نام </a:t>
            </a:r>
            <a:r>
              <a:rPr lang="fa-IR" sz="1600" spc="-5" dirty="0" smtClean="0">
                <a:solidFill>
                  <a:srgbClr val="00B050"/>
                </a:solidFill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ببرید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6906" y="6062544"/>
            <a:ext cx="1742785" cy="342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 smtClean="0">
                <a:solidFill>
                  <a:srgbClr val="3D3F4D"/>
                </a:solidFill>
                <a:latin typeface="Oswald"/>
                <a:ea typeface="Calibri" panose="020F0502020204030204" pitchFamily="34" charset="0"/>
                <a:cs typeface="Arial" panose="020B0604020202020204" pitchFamily="34" charset="0"/>
              </a:rPr>
              <a:t>INTERESTED IN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00588" y="6674818"/>
            <a:ext cx="6995499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1100"/>
              </a:lnSpc>
              <a:spcAft>
                <a:spcPts val="800"/>
              </a:spcAft>
            </a:pPr>
            <a:r>
              <a:rPr lang="fa-IR" sz="1600" spc="-5" dirty="0">
                <a:solidFill>
                  <a:srgbClr val="00B050"/>
                </a:solidFill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اگر علاقه خاصی در زمینه آموزش دارید نام ببرید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55"/>
          <p:cNvSpPr txBox="1"/>
          <p:nvPr/>
        </p:nvSpPr>
        <p:spPr>
          <a:xfrm>
            <a:off x="1510823" y="1049656"/>
            <a:ext cx="1320165" cy="28511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Arial" panose="020B0604020202020204" pitchFamily="34" charset="0"/>
              </a:rPr>
              <a:t>LANGUAGES</a:t>
            </a:r>
            <a:endParaRPr lang="en-US" sz="14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56"/>
          <p:cNvSpPr txBox="1"/>
          <p:nvPr/>
        </p:nvSpPr>
        <p:spPr>
          <a:xfrm>
            <a:off x="1517808" y="1375253"/>
            <a:ext cx="610235" cy="2082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900" b="1" dirty="0">
                <a:solidFill>
                  <a:srgbClr val="3D3F4D"/>
                </a:solidFill>
                <a:effectLst/>
                <a:latin typeface="Lato"/>
                <a:ea typeface="Calibri" panose="020F0502020204030204" pitchFamily="34" charset="0"/>
                <a:cs typeface="Arial" panose="020B0604020202020204" pitchFamily="34" charset="0"/>
              </a:rPr>
              <a:t>English</a:t>
            </a:r>
            <a:endParaRPr lang="en-US" sz="14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57"/>
          <p:cNvSpPr txBox="1"/>
          <p:nvPr/>
        </p:nvSpPr>
        <p:spPr>
          <a:xfrm>
            <a:off x="1514633" y="1815069"/>
            <a:ext cx="610235" cy="2082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900" b="1" dirty="0">
                <a:solidFill>
                  <a:srgbClr val="3D3F4D"/>
                </a:solidFill>
                <a:effectLst/>
                <a:latin typeface="Lato"/>
                <a:ea typeface="Calibri" panose="020F0502020204030204" pitchFamily="34" charset="0"/>
                <a:cs typeface="Arial" panose="020B0604020202020204" pitchFamily="34" charset="0"/>
              </a:rPr>
              <a:t>French</a:t>
            </a:r>
            <a:endParaRPr lang="en-US" sz="14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900" b="1" dirty="0">
                <a:solidFill>
                  <a:srgbClr val="3D3F4D"/>
                </a:solidFill>
                <a:effectLst/>
                <a:latin typeface="Lato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607978" y="1670447"/>
            <a:ext cx="1371600" cy="51435"/>
          </a:xfrm>
          <a:prstGeom prst="roundRect">
            <a:avLst>
              <a:gd name="adj" fmla="val 50000"/>
            </a:avLst>
          </a:prstGeom>
          <a:noFill/>
          <a:ln w="6350">
            <a:solidFill>
              <a:srgbClr val="3D3F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b="1"/>
          </a:p>
        </p:txBody>
      </p:sp>
      <p:sp>
        <p:nvSpPr>
          <p:cNvPr id="31" name="Rounded Rectangle 30"/>
          <p:cNvSpPr/>
          <p:nvPr/>
        </p:nvSpPr>
        <p:spPr>
          <a:xfrm>
            <a:off x="1607978" y="1670447"/>
            <a:ext cx="102289" cy="51435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b="1"/>
          </a:p>
        </p:txBody>
      </p:sp>
      <p:sp>
        <p:nvSpPr>
          <p:cNvPr id="32" name="Rounded Rectangle 31"/>
          <p:cNvSpPr/>
          <p:nvPr/>
        </p:nvSpPr>
        <p:spPr>
          <a:xfrm>
            <a:off x="1609883" y="2046923"/>
            <a:ext cx="1371600" cy="51435"/>
          </a:xfrm>
          <a:prstGeom prst="roundRect">
            <a:avLst>
              <a:gd name="adj" fmla="val 50000"/>
            </a:avLst>
          </a:prstGeom>
          <a:noFill/>
          <a:ln w="6350">
            <a:solidFill>
              <a:srgbClr val="3D3F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b="1"/>
          </a:p>
        </p:txBody>
      </p:sp>
      <p:sp>
        <p:nvSpPr>
          <p:cNvPr id="33" name="Rounded Rectangle 32"/>
          <p:cNvSpPr/>
          <p:nvPr/>
        </p:nvSpPr>
        <p:spPr>
          <a:xfrm>
            <a:off x="1609883" y="2046923"/>
            <a:ext cx="130017" cy="51435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407069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1833105" y="1957388"/>
            <a:ext cx="8553093" cy="3155950"/>
          </a:xfrm>
          <a:prstGeom prst="frame">
            <a:avLst>
              <a:gd name="adj1" fmla="val 413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Text Box 48"/>
          <p:cNvSpPr txBox="1"/>
          <p:nvPr/>
        </p:nvSpPr>
        <p:spPr>
          <a:xfrm>
            <a:off x="5312092" y="3219967"/>
            <a:ext cx="2199640" cy="2108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00" dirty="0">
                <a:solidFill>
                  <a:srgbClr val="232321"/>
                </a:solidFill>
                <a:effectLst/>
                <a:latin typeface="Lato"/>
                <a:ea typeface="Calibri" panose="020F0502020204030204" pitchFamily="34" charset="0"/>
                <a:cs typeface="Arial" panose="020B0604020202020204" pitchFamily="34" charset="0"/>
              </a:rPr>
              <a:t>Email or Gmail Address</a:t>
            </a:r>
            <a:r>
              <a:rPr lang="en-US" sz="700" dirty="0" smtClean="0">
                <a:solidFill>
                  <a:srgbClr val="232321"/>
                </a:solidFill>
                <a:effectLst/>
                <a:latin typeface="Lato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50"/>
          <p:cNvSpPr txBox="1"/>
          <p:nvPr/>
        </p:nvSpPr>
        <p:spPr>
          <a:xfrm>
            <a:off x="5345112" y="3998060"/>
            <a:ext cx="983615" cy="1857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00" dirty="0">
                <a:solidFill>
                  <a:srgbClr val="232321"/>
                </a:solidFill>
                <a:effectLst/>
                <a:latin typeface="Lato"/>
                <a:ea typeface="Calibri" panose="020F0502020204030204" pitchFamily="34" charset="0"/>
                <a:cs typeface="Arial" panose="020B0604020202020204" pitchFamily="34" charset="0"/>
              </a:rPr>
              <a:t>Mobile</a:t>
            </a:r>
            <a:r>
              <a:rPr lang="en-US" sz="700" dirty="0" smtClean="0">
                <a:solidFill>
                  <a:srgbClr val="232321"/>
                </a:solidFill>
                <a:effectLst/>
                <a:latin typeface="Lato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36172" y="3235207"/>
            <a:ext cx="304800" cy="289560"/>
          </a:xfrm>
          <a:prstGeom prst="rect">
            <a:avLst/>
          </a:prstGeom>
          <a:solidFill>
            <a:srgbClr val="3D3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46332" y="4033838"/>
            <a:ext cx="294640" cy="274320"/>
          </a:xfrm>
          <a:prstGeom prst="rect">
            <a:avLst/>
          </a:prstGeom>
          <a:solidFill>
            <a:srgbClr val="3D3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5023167" y="3337442"/>
            <a:ext cx="130175" cy="93345"/>
          </a:xfrm>
          <a:custGeom>
            <a:avLst/>
            <a:gdLst>
              <a:gd name="T0" fmla="*/ 41 w 81"/>
              <a:gd name="T1" fmla="*/ 40 h 58"/>
              <a:gd name="T2" fmla="*/ 30 w 81"/>
              <a:gd name="T3" fmla="*/ 32 h 58"/>
              <a:gd name="T4" fmla="*/ 2 w 81"/>
              <a:gd name="T5" fmla="*/ 56 h 58"/>
              <a:gd name="T6" fmla="*/ 6 w 81"/>
              <a:gd name="T7" fmla="*/ 58 h 58"/>
              <a:gd name="T8" fmla="*/ 76 w 81"/>
              <a:gd name="T9" fmla="*/ 58 h 58"/>
              <a:gd name="T10" fmla="*/ 80 w 81"/>
              <a:gd name="T11" fmla="*/ 56 h 58"/>
              <a:gd name="T12" fmla="*/ 51 w 81"/>
              <a:gd name="T13" fmla="*/ 32 h 58"/>
              <a:gd name="T14" fmla="*/ 41 w 81"/>
              <a:gd name="T15" fmla="*/ 40 h 58"/>
              <a:gd name="T16" fmla="*/ 80 w 81"/>
              <a:gd name="T17" fmla="*/ 2 h 58"/>
              <a:gd name="T18" fmla="*/ 76 w 81"/>
              <a:gd name="T19" fmla="*/ 0 h 58"/>
              <a:gd name="T20" fmla="*/ 6 w 81"/>
              <a:gd name="T21" fmla="*/ 0 h 58"/>
              <a:gd name="T22" fmla="*/ 2 w 81"/>
              <a:gd name="T23" fmla="*/ 2 h 58"/>
              <a:gd name="T24" fmla="*/ 41 w 81"/>
              <a:gd name="T25" fmla="*/ 35 h 58"/>
              <a:gd name="T26" fmla="*/ 80 w 81"/>
              <a:gd name="T27" fmla="*/ 2 h 58"/>
              <a:gd name="T28" fmla="*/ 0 w 81"/>
              <a:gd name="T29" fmla="*/ 5 h 58"/>
              <a:gd name="T30" fmla="*/ 0 w 81"/>
              <a:gd name="T31" fmla="*/ 53 h 58"/>
              <a:gd name="T32" fmla="*/ 28 w 81"/>
              <a:gd name="T33" fmla="*/ 29 h 58"/>
              <a:gd name="T34" fmla="*/ 0 w 81"/>
              <a:gd name="T35" fmla="*/ 5 h 58"/>
              <a:gd name="T36" fmla="*/ 53 w 81"/>
              <a:gd name="T37" fmla="*/ 29 h 58"/>
              <a:gd name="T38" fmla="*/ 81 w 81"/>
              <a:gd name="T39" fmla="*/ 53 h 58"/>
              <a:gd name="T40" fmla="*/ 81 w 81"/>
              <a:gd name="T41" fmla="*/ 5 h 58"/>
              <a:gd name="T42" fmla="*/ 53 w 81"/>
              <a:gd name="T43" fmla="*/ 29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1" h="58">
                <a:moveTo>
                  <a:pt x="41" y="40"/>
                </a:moveTo>
                <a:cubicBezTo>
                  <a:pt x="30" y="32"/>
                  <a:pt x="30" y="32"/>
                  <a:pt x="30" y="32"/>
                </a:cubicBezTo>
                <a:cubicBezTo>
                  <a:pt x="2" y="56"/>
                  <a:pt x="2" y="56"/>
                  <a:pt x="2" y="56"/>
                </a:cubicBezTo>
                <a:cubicBezTo>
                  <a:pt x="3" y="57"/>
                  <a:pt x="4" y="58"/>
                  <a:pt x="6" y="58"/>
                </a:cubicBezTo>
                <a:cubicBezTo>
                  <a:pt x="76" y="58"/>
                  <a:pt x="76" y="58"/>
                  <a:pt x="76" y="58"/>
                </a:cubicBezTo>
                <a:cubicBezTo>
                  <a:pt x="77" y="58"/>
                  <a:pt x="79" y="57"/>
                  <a:pt x="80" y="56"/>
                </a:cubicBezTo>
                <a:cubicBezTo>
                  <a:pt x="51" y="32"/>
                  <a:pt x="51" y="32"/>
                  <a:pt x="51" y="32"/>
                </a:cubicBezTo>
                <a:lnTo>
                  <a:pt x="41" y="40"/>
                </a:lnTo>
                <a:close/>
                <a:moveTo>
                  <a:pt x="80" y="2"/>
                </a:moveTo>
                <a:cubicBezTo>
                  <a:pt x="79" y="1"/>
                  <a:pt x="77" y="0"/>
                  <a:pt x="76" y="0"/>
                </a:cubicBezTo>
                <a:cubicBezTo>
                  <a:pt x="6" y="0"/>
                  <a:pt x="6" y="0"/>
                  <a:pt x="6" y="0"/>
                </a:cubicBezTo>
                <a:cubicBezTo>
                  <a:pt x="4" y="0"/>
                  <a:pt x="3" y="1"/>
                  <a:pt x="2" y="2"/>
                </a:cubicBezTo>
                <a:cubicBezTo>
                  <a:pt x="41" y="35"/>
                  <a:pt x="41" y="35"/>
                  <a:pt x="41" y="35"/>
                </a:cubicBezTo>
                <a:lnTo>
                  <a:pt x="80" y="2"/>
                </a:lnTo>
                <a:close/>
                <a:moveTo>
                  <a:pt x="0" y="5"/>
                </a:moveTo>
                <a:cubicBezTo>
                  <a:pt x="0" y="53"/>
                  <a:pt x="0" y="53"/>
                  <a:pt x="0" y="53"/>
                </a:cubicBezTo>
                <a:cubicBezTo>
                  <a:pt x="28" y="29"/>
                  <a:pt x="28" y="29"/>
                  <a:pt x="28" y="29"/>
                </a:cubicBezTo>
                <a:lnTo>
                  <a:pt x="0" y="5"/>
                </a:lnTo>
                <a:close/>
                <a:moveTo>
                  <a:pt x="53" y="29"/>
                </a:moveTo>
                <a:cubicBezTo>
                  <a:pt x="81" y="53"/>
                  <a:pt x="81" y="53"/>
                  <a:pt x="81" y="53"/>
                </a:cubicBezTo>
                <a:cubicBezTo>
                  <a:pt x="81" y="5"/>
                  <a:pt x="81" y="5"/>
                  <a:pt x="81" y="5"/>
                </a:cubicBezTo>
                <a:lnTo>
                  <a:pt x="53" y="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Freeform 9"/>
          <p:cNvSpPr>
            <a:spLocks noEditPoints="1"/>
          </p:cNvSpPr>
          <p:nvPr/>
        </p:nvSpPr>
        <p:spPr bwMode="auto">
          <a:xfrm>
            <a:off x="5053647" y="4089083"/>
            <a:ext cx="75565" cy="158115"/>
          </a:xfrm>
          <a:custGeom>
            <a:avLst/>
            <a:gdLst>
              <a:gd name="T0" fmla="*/ 53 w 65"/>
              <a:gd name="T1" fmla="*/ 136 h 136"/>
              <a:gd name="T2" fmla="*/ 65 w 65"/>
              <a:gd name="T3" fmla="*/ 124 h 136"/>
              <a:gd name="T4" fmla="*/ 65 w 65"/>
              <a:gd name="T5" fmla="*/ 12 h 136"/>
              <a:gd name="T6" fmla="*/ 53 w 65"/>
              <a:gd name="T7" fmla="*/ 0 h 136"/>
              <a:gd name="T8" fmla="*/ 12 w 65"/>
              <a:gd name="T9" fmla="*/ 0 h 136"/>
              <a:gd name="T10" fmla="*/ 0 w 65"/>
              <a:gd name="T11" fmla="*/ 12 h 136"/>
              <a:gd name="T12" fmla="*/ 0 w 65"/>
              <a:gd name="T13" fmla="*/ 124 h 136"/>
              <a:gd name="T14" fmla="*/ 12 w 65"/>
              <a:gd name="T15" fmla="*/ 136 h 136"/>
              <a:gd name="T16" fmla="*/ 53 w 65"/>
              <a:gd name="T17" fmla="*/ 136 h 136"/>
              <a:gd name="T18" fmla="*/ 33 w 65"/>
              <a:gd name="T19" fmla="*/ 131 h 136"/>
              <a:gd name="T20" fmla="*/ 27 w 65"/>
              <a:gd name="T21" fmla="*/ 125 h 136"/>
              <a:gd name="T22" fmla="*/ 33 w 65"/>
              <a:gd name="T23" fmla="*/ 118 h 136"/>
              <a:gd name="T24" fmla="*/ 39 w 65"/>
              <a:gd name="T25" fmla="*/ 125 h 136"/>
              <a:gd name="T26" fmla="*/ 33 w 65"/>
              <a:gd name="T27" fmla="*/ 131 h 136"/>
              <a:gd name="T28" fmla="*/ 24 w 65"/>
              <a:gd name="T29" fmla="*/ 8 h 136"/>
              <a:gd name="T30" fmla="*/ 24 w 65"/>
              <a:gd name="T31" fmla="*/ 6 h 136"/>
              <a:gd name="T32" fmla="*/ 41 w 65"/>
              <a:gd name="T33" fmla="*/ 6 h 136"/>
              <a:gd name="T34" fmla="*/ 42 w 65"/>
              <a:gd name="T35" fmla="*/ 8 h 136"/>
              <a:gd name="T36" fmla="*/ 42 w 65"/>
              <a:gd name="T37" fmla="*/ 8 h 136"/>
              <a:gd name="T38" fmla="*/ 41 w 65"/>
              <a:gd name="T39" fmla="*/ 9 h 136"/>
              <a:gd name="T40" fmla="*/ 24 w 65"/>
              <a:gd name="T41" fmla="*/ 9 h 136"/>
              <a:gd name="T42" fmla="*/ 24 w 65"/>
              <a:gd name="T43" fmla="*/ 8 h 136"/>
              <a:gd name="T44" fmla="*/ 6 w 65"/>
              <a:gd name="T45" fmla="*/ 15 h 136"/>
              <a:gd name="T46" fmla="*/ 59 w 65"/>
              <a:gd name="T47" fmla="*/ 15 h 136"/>
              <a:gd name="T48" fmla="*/ 59 w 65"/>
              <a:gd name="T49" fmla="*/ 114 h 136"/>
              <a:gd name="T50" fmla="*/ 6 w 65"/>
              <a:gd name="T51" fmla="*/ 114 h 136"/>
              <a:gd name="T52" fmla="*/ 6 w 65"/>
              <a:gd name="T53" fmla="*/ 15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5" h="136">
                <a:moveTo>
                  <a:pt x="53" y="136"/>
                </a:moveTo>
                <a:cubicBezTo>
                  <a:pt x="53" y="136"/>
                  <a:pt x="65" y="136"/>
                  <a:pt x="65" y="124"/>
                </a:cubicBezTo>
                <a:cubicBezTo>
                  <a:pt x="65" y="12"/>
                  <a:pt x="65" y="12"/>
                  <a:pt x="65" y="12"/>
                </a:cubicBezTo>
                <a:cubicBezTo>
                  <a:pt x="65" y="0"/>
                  <a:pt x="53" y="0"/>
                  <a:pt x="53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0" y="0"/>
                  <a:pt x="0" y="12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136"/>
                  <a:pt x="12" y="136"/>
                  <a:pt x="12" y="136"/>
                </a:cubicBezTo>
                <a:lnTo>
                  <a:pt x="53" y="136"/>
                </a:lnTo>
                <a:close/>
                <a:moveTo>
                  <a:pt x="33" y="131"/>
                </a:moveTo>
                <a:cubicBezTo>
                  <a:pt x="29" y="131"/>
                  <a:pt x="27" y="128"/>
                  <a:pt x="27" y="125"/>
                </a:cubicBezTo>
                <a:cubicBezTo>
                  <a:pt x="27" y="121"/>
                  <a:pt x="29" y="118"/>
                  <a:pt x="33" y="118"/>
                </a:cubicBezTo>
                <a:cubicBezTo>
                  <a:pt x="36" y="118"/>
                  <a:pt x="39" y="121"/>
                  <a:pt x="39" y="125"/>
                </a:cubicBezTo>
                <a:cubicBezTo>
                  <a:pt x="39" y="128"/>
                  <a:pt x="36" y="131"/>
                  <a:pt x="33" y="131"/>
                </a:cubicBezTo>
                <a:close/>
                <a:moveTo>
                  <a:pt x="24" y="8"/>
                </a:moveTo>
                <a:cubicBezTo>
                  <a:pt x="24" y="7"/>
                  <a:pt x="24" y="6"/>
                  <a:pt x="24" y="6"/>
                </a:cubicBezTo>
                <a:cubicBezTo>
                  <a:pt x="41" y="6"/>
                  <a:pt x="41" y="6"/>
                  <a:pt x="41" y="6"/>
                </a:cubicBezTo>
                <a:cubicBezTo>
                  <a:pt x="41" y="6"/>
                  <a:pt x="42" y="7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9"/>
                  <a:pt x="41" y="9"/>
                  <a:pt x="41" y="9"/>
                </a:cubicBezTo>
                <a:cubicBezTo>
                  <a:pt x="24" y="9"/>
                  <a:pt x="24" y="9"/>
                  <a:pt x="24" y="9"/>
                </a:cubicBezTo>
                <a:cubicBezTo>
                  <a:pt x="24" y="9"/>
                  <a:pt x="24" y="9"/>
                  <a:pt x="24" y="8"/>
                </a:cubicBezTo>
                <a:close/>
                <a:moveTo>
                  <a:pt x="6" y="15"/>
                </a:moveTo>
                <a:cubicBezTo>
                  <a:pt x="59" y="15"/>
                  <a:pt x="59" y="15"/>
                  <a:pt x="59" y="15"/>
                </a:cubicBezTo>
                <a:cubicBezTo>
                  <a:pt x="59" y="114"/>
                  <a:pt x="59" y="114"/>
                  <a:pt x="59" y="114"/>
                </a:cubicBezTo>
                <a:cubicBezTo>
                  <a:pt x="6" y="114"/>
                  <a:pt x="6" y="114"/>
                  <a:pt x="6" y="114"/>
                </a:cubicBezTo>
                <a:lnTo>
                  <a:pt x="6" y="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Text Box 113"/>
          <p:cNvSpPr txBox="1"/>
          <p:nvPr/>
        </p:nvSpPr>
        <p:spPr>
          <a:xfrm>
            <a:off x="6109652" y="3219967"/>
            <a:ext cx="1910080" cy="2489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800" b="1">
                <a:solidFill>
                  <a:srgbClr val="3D3F4D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ایمیل یا جیمیلی که دسترسی دارید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111"/>
          <p:cNvSpPr txBox="1"/>
          <p:nvPr/>
        </p:nvSpPr>
        <p:spPr>
          <a:xfrm>
            <a:off x="2690176" y="2015808"/>
            <a:ext cx="6838950" cy="77597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400" b="1" dirty="0">
                <a:solidFill>
                  <a:srgbClr val="3D3F4D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400" b="1" dirty="0">
                <a:solidFill>
                  <a:srgbClr val="3D3F4D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اطلاعات حساب کاربری ( بر اساس این اطلاعات برای شما حساب کاربری مدرسی ایجاد خواهد شد)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28"/>
          <p:cNvSpPr txBox="1"/>
          <p:nvPr/>
        </p:nvSpPr>
        <p:spPr>
          <a:xfrm>
            <a:off x="3123247" y="3264934"/>
            <a:ext cx="1721485" cy="2489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200" b="1" dirty="0">
                <a:solidFill>
                  <a:srgbClr val="3D3F4D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نام کاربری شما خواهد بود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129"/>
          <p:cNvSpPr txBox="1"/>
          <p:nvPr/>
        </p:nvSpPr>
        <p:spPr>
          <a:xfrm>
            <a:off x="3123247" y="4011613"/>
            <a:ext cx="1721485" cy="2489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200" b="1">
                <a:solidFill>
                  <a:srgbClr val="3D3F4D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رمز عبور شما خواهد بود</a:t>
            </a:r>
            <a:endParaRPr lang="en-US" sz="20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15"/>
          <p:cNvSpPr txBox="1"/>
          <p:nvPr/>
        </p:nvSpPr>
        <p:spPr>
          <a:xfrm>
            <a:off x="8454706" y="4625679"/>
            <a:ext cx="1721485" cy="2489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800" b="1" dirty="0" smtClean="0">
                <a:solidFill>
                  <a:srgbClr val="3D3F4D"/>
                </a:solidFill>
                <a:effectLst/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نام معرف شما :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48"/>
          <p:cNvSpPr txBox="1"/>
          <p:nvPr/>
        </p:nvSpPr>
        <p:spPr>
          <a:xfrm>
            <a:off x="5324384" y="3434280"/>
            <a:ext cx="3991065" cy="3587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spc="300" dirty="0" smtClean="0">
                <a:solidFill>
                  <a:srgbClr val="00B050"/>
                </a:solidFill>
                <a:effectLst/>
                <a:latin typeface="Lato Light"/>
                <a:ea typeface="Calibri" panose="020F0502020204030204" pitchFamily="34" charset="0"/>
                <a:cs typeface="Arial" panose="020B0604020202020204" pitchFamily="34" charset="0"/>
              </a:rPr>
              <a:t>y </a:t>
            </a:r>
            <a:r>
              <a:rPr lang="en-US" sz="1600" spc="300" dirty="0">
                <a:solidFill>
                  <a:srgbClr val="00B050"/>
                </a:solidFill>
                <a:effectLst/>
                <a:latin typeface="Lato Light"/>
                <a:ea typeface="Calibri" panose="020F0502020204030204" pitchFamily="34" charset="0"/>
                <a:cs typeface="Arial" panose="020B0604020202020204" pitchFamily="34" charset="0"/>
              </a:rPr>
              <a:t>o u @yahoo.com</a:t>
            </a:r>
            <a:endParaRPr lang="en-US" sz="1100" spc="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50"/>
          <p:cNvSpPr txBox="1"/>
          <p:nvPr/>
        </p:nvSpPr>
        <p:spPr>
          <a:xfrm>
            <a:off x="5345112" y="4170125"/>
            <a:ext cx="1598613" cy="23542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Lato Light"/>
                <a:ea typeface="Calibri" panose="020F0502020204030204" pitchFamily="34" charset="0"/>
                <a:cs typeface="Arial" panose="020B0604020202020204" pitchFamily="34" charset="0"/>
              </a:rPr>
              <a:t>09</a:t>
            </a:r>
            <a:r>
              <a:rPr lang="en-US" sz="1400" b="1" dirty="0" smtClean="0">
                <a:solidFill>
                  <a:srgbClr val="00B050"/>
                </a:solidFill>
                <a:effectLst/>
                <a:latin typeface="Lato Light"/>
                <a:ea typeface="Calibri" panose="020F0502020204030204" pitchFamily="34" charset="0"/>
                <a:cs typeface="Arial" panose="020B0604020202020204" pitchFamily="34" charset="0"/>
              </a:rPr>
              <a:t>000000000</a:t>
            </a:r>
            <a:endParaRPr lang="en-US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161444" y="4498761"/>
            <a:ext cx="136768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b="1" dirty="0">
                <a:solidFill>
                  <a:srgbClr val="00B050"/>
                </a:solidFill>
                <a:latin typeface="Open Sans"/>
                <a:ea typeface="Calibri" panose="020F0502020204030204" pitchFamily="34" charset="0"/>
                <a:cs typeface="B Yagut" panose="00000400000000000000" pitchFamily="2" charset="-78"/>
              </a:rPr>
              <a:t>خانم یا آقای ...</a:t>
            </a:r>
            <a:endParaRPr lang="en-US" sz="32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50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2387" y="1056603"/>
            <a:ext cx="185018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b="1" spc="200" dirty="0">
                <a:solidFill>
                  <a:srgbClr val="00B050"/>
                </a:solidFill>
                <a:latin typeface="Ent"/>
                <a:ea typeface="Calibri" panose="020F0502020204030204" pitchFamily="34" charset="0"/>
                <a:cs typeface="B Yekan" panose="00000400000000000000" pitchFamily="2" charset="-78"/>
              </a:rPr>
              <a:t>نام کامل مدرس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21"/>
          <p:cNvSpPr txBox="1"/>
          <p:nvPr/>
        </p:nvSpPr>
        <p:spPr>
          <a:xfrm>
            <a:off x="9618879" y="1705471"/>
            <a:ext cx="2088515" cy="3238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10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درباره مدرس :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22"/>
          <p:cNvSpPr txBox="1"/>
          <p:nvPr/>
        </p:nvSpPr>
        <p:spPr>
          <a:xfrm>
            <a:off x="357189" y="2289493"/>
            <a:ext cx="11521656" cy="259683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Low" rtl="1">
              <a:lnSpc>
                <a:spcPts val="11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100" spc="-5" dirty="0">
                <a:solidFill>
                  <a:srgbClr val="00B05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در این قسمت سعی کنید درباره خود اطلاعات کامل و اساسی را ارائه دهید. از میزان تحصیلات تا سن و رزومه و هرآنچه که به نظرتان برای علاقمندان به شرکت در دوره شما می تواند اثر گذار باشد و در افزایش میزان شرکت در دوره شما تاثیر مثبت بگذراد. بیان معرفی خود را شیوا و زیبا انتخاب کنید.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21"/>
          <p:cNvSpPr txBox="1"/>
          <p:nvPr/>
        </p:nvSpPr>
        <p:spPr>
          <a:xfrm>
            <a:off x="9618879" y="4886325"/>
            <a:ext cx="2088515" cy="3238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100" dirty="0" smtClean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نام دوره :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22"/>
          <p:cNvSpPr txBox="1"/>
          <p:nvPr/>
        </p:nvSpPr>
        <p:spPr>
          <a:xfrm>
            <a:off x="357189" y="5470347"/>
            <a:ext cx="11521656" cy="20128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Low" rtl="1">
              <a:lnSpc>
                <a:spcPts val="1100"/>
              </a:lnSpc>
              <a:spcAft>
                <a:spcPts val="800"/>
              </a:spcAft>
            </a:pPr>
            <a:r>
              <a:rPr lang="fa-IR" sz="1100" spc="-5" dirty="0" smtClean="0">
                <a:solidFill>
                  <a:srgbClr val="00B05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نام دوره خود را بر اساس محتوا انتخاب کنید و نام دوره را به صورت کامل در این قسمت بنویسید</a:t>
            </a:r>
          </a:p>
          <a:p>
            <a:pPr algn="justLow" rtl="1">
              <a:lnSpc>
                <a:spcPts val="1100"/>
              </a:lnSpc>
              <a:spcAft>
                <a:spcPts val="800"/>
              </a:spcAft>
            </a:pPr>
            <a:endParaRPr lang="fa-IR" sz="1100" spc="-5" dirty="0" smtClean="0">
              <a:solidFill>
                <a:srgbClr val="00B050"/>
              </a:solidFill>
              <a:effectLst/>
              <a:latin typeface="Lato"/>
              <a:ea typeface="Calibri" panose="020F0502020204030204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460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1"/>
          <p:cNvSpPr txBox="1"/>
          <p:nvPr/>
        </p:nvSpPr>
        <p:spPr>
          <a:xfrm>
            <a:off x="9618879" y="1036730"/>
            <a:ext cx="2088515" cy="3238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100" dirty="0" smtClean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چرا باید در این دوره شرکت کنید :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22"/>
          <p:cNvSpPr txBox="1"/>
          <p:nvPr/>
        </p:nvSpPr>
        <p:spPr>
          <a:xfrm>
            <a:off x="357189" y="1620752"/>
            <a:ext cx="11521656" cy="259683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Low" rtl="1">
              <a:lnSpc>
                <a:spcPts val="1100"/>
              </a:lnSpc>
              <a:spcAft>
                <a:spcPts val="800"/>
              </a:spcAft>
            </a:pPr>
            <a:r>
              <a:rPr lang="fa-IR" sz="1100" spc="-5" dirty="0" smtClean="0">
                <a:solidFill>
                  <a:srgbClr val="00B05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در این قسمت درباره دوره خود توضیحات کاربردی و جذاب برای مخاطبین و علاقمندان بنویسید تا برای شرکت در دوره ترغیب شوند. هرچه توضیحات انگیزشی تر و کاربردی تر باشد اثر بهتری در میزان فروش دوره شما خواهد داشت. پس دوره خود را به زیبایی و خوبی معرفی کنید.</a:t>
            </a:r>
          </a:p>
          <a:p>
            <a:pPr algn="justLow" rtl="1">
              <a:lnSpc>
                <a:spcPts val="1100"/>
              </a:lnSpc>
              <a:spcAft>
                <a:spcPts val="800"/>
              </a:spcAft>
            </a:pPr>
            <a:endParaRPr lang="fa-IR" sz="1100" spc="-5" dirty="0" smtClean="0">
              <a:solidFill>
                <a:srgbClr val="00B050"/>
              </a:solidFill>
              <a:effectLst/>
              <a:latin typeface="Lato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Low" rtl="1">
              <a:lnSpc>
                <a:spcPts val="1100"/>
              </a:lnSpc>
              <a:spcAft>
                <a:spcPts val="800"/>
              </a:spcAft>
            </a:pPr>
            <a:endParaRPr lang="fa-IR" sz="1100" spc="-5" dirty="0">
              <a:solidFill>
                <a:srgbClr val="00B050"/>
              </a:solidFill>
              <a:effectLst/>
              <a:latin typeface="Lato"/>
              <a:ea typeface="Calibri" panose="020F0502020204030204" pitchFamily="34" charset="0"/>
              <a:cs typeface="B Yekan" panose="00000400000000000000" pitchFamily="2" charset="-78"/>
            </a:endParaRPr>
          </a:p>
        </p:txBody>
      </p:sp>
      <p:sp>
        <p:nvSpPr>
          <p:cNvPr id="7" name="Text Box 21"/>
          <p:cNvSpPr txBox="1"/>
          <p:nvPr/>
        </p:nvSpPr>
        <p:spPr>
          <a:xfrm>
            <a:off x="9618879" y="4315831"/>
            <a:ext cx="2088515" cy="3238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100" dirty="0" smtClean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از محتوای دوره بگویید :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22"/>
          <p:cNvSpPr txBox="1"/>
          <p:nvPr/>
        </p:nvSpPr>
        <p:spPr>
          <a:xfrm>
            <a:off x="357189" y="4899853"/>
            <a:ext cx="11521656" cy="248358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Low" rtl="1">
              <a:lnSpc>
                <a:spcPts val="1100"/>
              </a:lnSpc>
              <a:spcAft>
                <a:spcPts val="800"/>
              </a:spcAft>
            </a:pPr>
            <a:r>
              <a:rPr lang="fa-IR" sz="1100" spc="-5" dirty="0" smtClean="0">
                <a:solidFill>
                  <a:srgbClr val="00B05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در این قسمت درباره باید از دوره بگویید که دوره شامل چند قسمت یا بخش یا فصل یا درس است و محتوای دوره چگونه ارائه شده است. بیان کنید که هر فصل یا درس شامل چه مباحثی است می توانید از علت ارائه مباحث و اهمیت مباحث نیز بگویید مثلا بیان نمایید که در فصل 1 با عنوان ... خواهیم آموخت که چگونه باید ... این فصل برای ... ضروری است و همچنین با این فصل می توانید ... </a:t>
            </a:r>
          </a:p>
          <a:p>
            <a:pPr algn="justLow" rtl="1">
              <a:lnSpc>
                <a:spcPts val="1100"/>
              </a:lnSpc>
              <a:spcAft>
                <a:spcPts val="800"/>
              </a:spcAft>
            </a:pPr>
            <a:r>
              <a:rPr lang="fa-IR" sz="1100" spc="-5" dirty="0" smtClean="0">
                <a:solidFill>
                  <a:srgbClr val="00B05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اینها نمونه های توضیحی برای ساده سازی نوشتار شما می باشد پس خلاق باشید و طبق مخاطبین دوره خود از محتوای دوره بگویید. </a:t>
            </a:r>
          </a:p>
          <a:p>
            <a:pPr algn="justLow" rtl="1">
              <a:lnSpc>
                <a:spcPts val="1100"/>
              </a:lnSpc>
              <a:spcAft>
                <a:spcPts val="800"/>
              </a:spcAft>
            </a:pPr>
            <a:r>
              <a:rPr lang="fa-IR" sz="1100" spc="-5" dirty="0" smtClean="0">
                <a:solidFill>
                  <a:srgbClr val="00B05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این توانایی منحصر به فرد ویژه مدرسین است چرا که هیچ کسی بهتر از شما نمی داند دوره چیست و چگونه است پس بیان خوب از شما ...</a:t>
            </a:r>
          </a:p>
          <a:p>
            <a:pPr algn="justLow" rtl="1">
              <a:lnSpc>
                <a:spcPts val="1100"/>
              </a:lnSpc>
              <a:spcAft>
                <a:spcPts val="800"/>
              </a:spcAft>
            </a:pPr>
            <a:endParaRPr lang="fa-IR" sz="1100" spc="-5" dirty="0" smtClean="0">
              <a:solidFill>
                <a:srgbClr val="00B050"/>
              </a:solidFill>
              <a:effectLst/>
              <a:latin typeface="Lato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Low" rtl="1">
              <a:lnSpc>
                <a:spcPts val="1100"/>
              </a:lnSpc>
              <a:spcAft>
                <a:spcPts val="800"/>
              </a:spcAft>
            </a:pPr>
            <a:endParaRPr lang="fa-IR" sz="1100" spc="-5" dirty="0" smtClean="0">
              <a:solidFill>
                <a:srgbClr val="00B050"/>
              </a:solidFill>
              <a:effectLst/>
              <a:latin typeface="Lato"/>
              <a:ea typeface="Calibri" panose="020F0502020204030204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5718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1"/>
          <p:cNvSpPr txBox="1"/>
          <p:nvPr/>
        </p:nvSpPr>
        <p:spPr>
          <a:xfrm>
            <a:off x="9618879" y="1036730"/>
            <a:ext cx="2088515" cy="3238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100" dirty="0" smtClean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ادامه توضیحات محتوای دوره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22"/>
          <p:cNvSpPr txBox="1"/>
          <p:nvPr/>
        </p:nvSpPr>
        <p:spPr>
          <a:xfrm>
            <a:off x="357189" y="1620752"/>
            <a:ext cx="11521656" cy="259683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Low" rtl="1">
              <a:lnSpc>
                <a:spcPts val="1100"/>
              </a:lnSpc>
              <a:spcAft>
                <a:spcPts val="800"/>
              </a:spcAft>
            </a:pPr>
            <a:r>
              <a:rPr lang="fa-IR" sz="1100" spc="-5" dirty="0" smtClean="0">
                <a:solidFill>
                  <a:srgbClr val="00B05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در ارائه کامل و دقیق محتوای دوره خود دقت کنید چرا که حتما در شناخت بهتر دوره شما مؤثر است.</a:t>
            </a:r>
          </a:p>
          <a:p>
            <a:pPr algn="justLow" rtl="1">
              <a:lnSpc>
                <a:spcPts val="1100"/>
              </a:lnSpc>
              <a:spcAft>
                <a:spcPts val="800"/>
              </a:spcAft>
            </a:pPr>
            <a:endParaRPr lang="fa-IR" sz="1100" spc="-5" dirty="0" smtClean="0">
              <a:solidFill>
                <a:srgbClr val="00B050"/>
              </a:solidFill>
              <a:effectLst/>
              <a:latin typeface="Lato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Low" rtl="1">
              <a:lnSpc>
                <a:spcPts val="1100"/>
              </a:lnSpc>
              <a:spcAft>
                <a:spcPts val="800"/>
              </a:spcAft>
            </a:pPr>
            <a:endParaRPr lang="fa-IR" sz="1100" spc="-5" dirty="0" smtClean="0">
              <a:solidFill>
                <a:srgbClr val="00B050"/>
              </a:solidFill>
              <a:effectLst/>
              <a:latin typeface="Lato"/>
              <a:ea typeface="Calibri" panose="020F0502020204030204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6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51658" y="894115"/>
            <a:ext cx="3127187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b="1" spc="200" dirty="0" smtClean="0">
                <a:solidFill>
                  <a:srgbClr val="FF0000"/>
                </a:solidFill>
                <a:latin typeface="Ent"/>
                <a:ea typeface="Calibri" panose="020F0502020204030204" pitchFamily="34" charset="0"/>
                <a:cs typeface="B Yekan" panose="00000400000000000000" pitchFamily="2" charset="-78"/>
              </a:rPr>
              <a:t>اطلاعات‌اساسی‌دوره</a:t>
            </a:r>
            <a:endParaRPr lang="en-US" sz="105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21"/>
          <p:cNvSpPr txBox="1"/>
          <p:nvPr/>
        </p:nvSpPr>
        <p:spPr>
          <a:xfrm>
            <a:off x="9618879" y="1705471"/>
            <a:ext cx="2088515" cy="3238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100" dirty="0" smtClean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مدت زمان دوره :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22"/>
          <p:cNvSpPr txBox="1"/>
          <p:nvPr/>
        </p:nvSpPr>
        <p:spPr>
          <a:xfrm>
            <a:off x="357189" y="2099022"/>
            <a:ext cx="11521656" cy="50829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Low" rtl="1">
              <a:lnSpc>
                <a:spcPts val="1100"/>
              </a:lnSpc>
              <a:spcAft>
                <a:spcPts val="800"/>
              </a:spcAft>
            </a:pPr>
            <a:r>
              <a:rPr lang="fa-IR" sz="1100" spc="-5" dirty="0" smtClean="0">
                <a:solidFill>
                  <a:srgbClr val="00B05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مدت زمان یادگیری دوره را به دقیقه، ساعت، روز، هفته یا ماه بیان کنید (چقدر طول میکشد که شرکت کننده در دوره شما آموزش را فرا بگیرد و اینکه طرح زمان بندی شما برای آموزش دوره چقدر است)</a:t>
            </a:r>
          </a:p>
          <a:p>
            <a:pPr algn="justLow" rtl="1">
              <a:lnSpc>
                <a:spcPts val="1100"/>
              </a:lnSpc>
              <a:spcAft>
                <a:spcPts val="800"/>
              </a:spcAft>
            </a:pPr>
            <a:endParaRPr lang="fa-IR" sz="1100" spc="-5" dirty="0" smtClean="0">
              <a:solidFill>
                <a:srgbClr val="00B050"/>
              </a:solidFill>
              <a:effectLst/>
              <a:latin typeface="Lato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Low" rtl="1">
              <a:lnSpc>
                <a:spcPts val="1100"/>
              </a:lnSpc>
              <a:spcAft>
                <a:spcPts val="800"/>
              </a:spcAft>
            </a:pPr>
            <a:endParaRPr lang="fa-IR" sz="1100" spc="-5" dirty="0">
              <a:solidFill>
                <a:srgbClr val="00B050"/>
              </a:solidFill>
              <a:effectLst/>
              <a:latin typeface="Lato"/>
              <a:ea typeface="Calibri" panose="020F0502020204030204" pitchFamily="34" charset="0"/>
              <a:cs typeface="B Yekan" panose="00000400000000000000" pitchFamily="2" charset="-78"/>
            </a:endParaRPr>
          </a:p>
        </p:txBody>
      </p:sp>
      <p:sp>
        <p:nvSpPr>
          <p:cNvPr id="9" name="Text Box 21"/>
          <p:cNvSpPr txBox="1"/>
          <p:nvPr/>
        </p:nvSpPr>
        <p:spPr>
          <a:xfrm>
            <a:off x="9618879" y="2582876"/>
            <a:ext cx="2088515" cy="3238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100" dirty="0" smtClean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تعداد درس و فصل دوره :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22"/>
          <p:cNvSpPr txBox="1"/>
          <p:nvPr/>
        </p:nvSpPr>
        <p:spPr>
          <a:xfrm>
            <a:off x="357189" y="2976427"/>
            <a:ext cx="11521656" cy="50829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Low" rtl="1">
              <a:lnSpc>
                <a:spcPts val="1100"/>
              </a:lnSpc>
              <a:spcAft>
                <a:spcPts val="800"/>
              </a:spcAft>
            </a:pPr>
            <a:r>
              <a:rPr lang="fa-IR" sz="1100" spc="-5" dirty="0" smtClean="0">
                <a:solidFill>
                  <a:srgbClr val="00B05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دوره شما در مجموع از چند فصل و چند درس تشکیل شده است ؟</a:t>
            </a:r>
          </a:p>
          <a:p>
            <a:pPr algn="justLow" rtl="1">
              <a:lnSpc>
                <a:spcPts val="1100"/>
              </a:lnSpc>
              <a:spcAft>
                <a:spcPts val="800"/>
              </a:spcAft>
            </a:pPr>
            <a:endParaRPr lang="fa-IR" sz="1100" spc="-5" dirty="0" smtClean="0">
              <a:solidFill>
                <a:srgbClr val="00B050"/>
              </a:solidFill>
              <a:effectLst/>
              <a:latin typeface="Lato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Low" rtl="1">
              <a:lnSpc>
                <a:spcPts val="1100"/>
              </a:lnSpc>
              <a:spcAft>
                <a:spcPts val="800"/>
              </a:spcAft>
            </a:pPr>
            <a:endParaRPr lang="fa-IR" sz="1100" spc="-5" dirty="0" smtClean="0">
              <a:solidFill>
                <a:srgbClr val="00B050"/>
              </a:solidFill>
              <a:effectLst/>
              <a:latin typeface="Lato"/>
              <a:ea typeface="Calibri" panose="020F0502020204030204" pitchFamily="34" charset="0"/>
              <a:cs typeface="B Yekan" panose="00000400000000000000" pitchFamily="2" charset="-78"/>
            </a:endParaRPr>
          </a:p>
        </p:txBody>
      </p:sp>
      <p:sp>
        <p:nvSpPr>
          <p:cNvPr id="11" name="Text Box 21"/>
          <p:cNvSpPr txBox="1"/>
          <p:nvPr/>
        </p:nvSpPr>
        <p:spPr>
          <a:xfrm>
            <a:off x="9618879" y="3554426"/>
            <a:ext cx="2088515" cy="3238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100" dirty="0" smtClean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مدت زمان فیلم آموزشی :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22"/>
          <p:cNvSpPr txBox="1"/>
          <p:nvPr/>
        </p:nvSpPr>
        <p:spPr>
          <a:xfrm>
            <a:off x="357189" y="3947977"/>
            <a:ext cx="11521656" cy="50829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Low" rtl="1">
              <a:lnSpc>
                <a:spcPts val="1100"/>
              </a:lnSpc>
              <a:spcAft>
                <a:spcPts val="800"/>
              </a:spcAft>
            </a:pPr>
            <a:r>
              <a:rPr lang="fa-IR" sz="1100" spc="-5" dirty="0" smtClean="0">
                <a:solidFill>
                  <a:srgbClr val="00B05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دوره شما چقدر فیلم آموزشی دارد در مجموع به دقیقه (دقت کنید که ارائه دوره در سامانه آموزش آنلاین رایگان است و شما میتوانید تا 3 گیگ فیلم آموزشی خود را آپلود نمایید و برای هر گیگ اضافه هزینه 95 هزار تومان فقط برای مدرسین تایید شده در نظر گرفته شده است)</a:t>
            </a:r>
          </a:p>
        </p:txBody>
      </p:sp>
      <p:sp>
        <p:nvSpPr>
          <p:cNvPr id="13" name="Text Box 21"/>
          <p:cNvSpPr txBox="1"/>
          <p:nvPr/>
        </p:nvSpPr>
        <p:spPr>
          <a:xfrm>
            <a:off x="9618879" y="4673790"/>
            <a:ext cx="2088515" cy="3238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100" dirty="0" smtClean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قیمت دوره :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22"/>
          <p:cNvSpPr txBox="1"/>
          <p:nvPr/>
        </p:nvSpPr>
        <p:spPr>
          <a:xfrm>
            <a:off x="357189" y="5067341"/>
            <a:ext cx="11521656" cy="50829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Low" rtl="1">
              <a:lnSpc>
                <a:spcPts val="1100"/>
              </a:lnSpc>
              <a:spcAft>
                <a:spcPts val="800"/>
              </a:spcAft>
            </a:pPr>
            <a:r>
              <a:rPr lang="fa-IR" sz="1100" spc="-5" dirty="0" smtClean="0">
                <a:solidFill>
                  <a:srgbClr val="00B05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قیمت پیشنهادی و مد نظر شما برای دوره‌تان چقدر است (به تومان) ( دقت کنید به هیچ عنوان نباید این قیمت یبشتر از قیمتهای عنوان شده شما در پلتفرمهای اینستاگرام تلگرام و عیره باشد و باید قیمت کاملا رقابتی و منصفانه تعیین شود. از طرفی قیمت پیشنهادی باید مطابق با میزان ساعات آموزشی و کیفیت دوره شما نیز باشد. در سامانه آموزشی درصد قابل توجهی از قیمت دوره برای مدرس در نظر گرفته شده است)</a:t>
            </a:r>
          </a:p>
        </p:txBody>
      </p:sp>
      <p:sp>
        <p:nvSpPr>
          <p:cNvPr id="15" name="Text Box 21"/>
          <p:cNvSpPr txBox="1"/>
          <p:nvPr/>
        </p:nvSpPr>
        <p:spPr>
          <a:xfrm>
            <a:off x="5815013" y="5862855"/>
            <a:ext cx="5892381" cy="27414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100" dirty="0" smtClean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سطح دوره : </a:t>
            </a:r>
            <a:r>
              <a:rPr lang="fa-IR" sz="1100" spc="-5" dirty="0" smtClean="0">
                <a:solidFill>
                  <a:srgbClr val="00B05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دوره شما ویژه کدام سطح است؟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22"/>
          <p:cNvSpPr txBox="1"/>
          <p:nvPr/>
        </p:nvSpPr>
        <p:spPr>
          <a:xfrm>
            <a:off x="3743003" y="6136997"/>
            <a:ext cx="7964391" cy="142267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Low" rtl="1">
              <a:lnSpc>
                <a:spcPct val="200000"/>
              </a:lnSpc>
              <a:spcAft>
                <a:spcPts val="800"/>
              </a:spcAft>
            </a:pPr>
            <a:r>
              <a:rPr lang="fa-IR" sz="1100" spc="-5" dirty="0" smtClean="0">
                <a:solidFill>
                  <a:srgbClr val="00B05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1. مناسبِ افراد مبتدی | آموزش پایه‌ای          2.مناسبِ افراد متوسط | آشنا با مفاهیم پایه          3. مناسبِ افراد پیشرفته | مسلط به مفاهیم پایه          4.دوره جامع از مبتدی تا پیشرفته          </a:t>
            </a:r>
            <a:r>
              <a:rPr lang="fa-IR" sz="1100" spc="-5" dirty="0" smtClean="0">
                <a:solidFill>
                  <a:srgbClr val="00B050"/>
                </a:solidFill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5. دوره آ</a:t>
            </a:r>
            <a:r>
              <a:rPr lang="fa-IR" sz="1100" spc="-5" dirty="0" smtClean="0">
                <a:solidFill>
                  <a:srgbClr val="00B05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موزش مبحثی و محتوایی          6. دوره آزمون محور (فقط آزمون)</a:t>
            </a:r>
          </a:p>
          <a:p>
            <a:pPr algn="justLow" rtl="1">
              <a:lnSpc>
                <a:spcPts val="1100"/>
              </a:lnSpc>
              <a:spcAft>
                <a:spcPts val="800"/>
              </a:spcAft>
            </a:pPr>
            <a:endParaRPr lang="fa-IR" sz="1100" spc="-5" dirty="0" smtClean="0">
              <a:solidFill>
                <a:srgbClr val="00B050"/>
              </a:solidFill>
              <a:effectLst/>
              <a:latin typeface="Lato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Low" rtl="1">
              <a:lnSpc>
                <a:spcPts val="1100"/>
              </a:lnSpc>
              <a:spcAft>
                <a:spcPts val="800"/>
              </a:spcAft>
            </a:pPr>
            <a:r>
              <a:rPr lang="fa-IR" sz="1100" spc="-5" dirty="0" smtClean="0">
                <a:solidFill>
                  <a:srgbClr val="00B050"/>
                </a:solidFill>
                <a:effectLst/>
                <a:latin typeface="Lato"/>
                <a:ea typeface="Calibri" panose="020F0502020204030204" pitchFamily="34" charset="0"/>
                <a:cs typeface="B Yekan" panose="00000400000000000000" pitchFamily="2" charset="-78"/>
              </a:rPr>
              <a:t>بعد از انتخاب سطح تمامی سطوح دیگر را پاک کنید</a:t>
            </a:r>
          </a:p>
        </p:txBody>
      </p:sp>
    </p:spTree>
    <p:extLst>
      <p:ext uri="{BB962C8B-B14F-4D97-AF65-F5344CB8AC3E}">
        <p14:creationId xmlns:p14="http://schemas.microsoft.com/office/powerpoint/2010/main" val="3291370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8"/>
          <p:cNvSpPr txBox="1"/>
          <p:nvPr/>
        </p:nvSpPr>
        <p:spPr>
          <a:xfrm>
            <a:off x="363855" y="1074421"/>
            <a:ext cx="11249978" cy="17402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200" b="1" spc="20" dirty="0" smtClean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قوانین طراحی پوستر معرفی دوره (پوستر خود را در صفحه بعد جایگزین نمایید)</a:t>
            </a:r>
            <a:endParaRPr lang="en-US" sz="12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1100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پوستر دوره باید دارای ابعاد</a:t>
            </a:r>
            <a:r>
              <a:rPr lang="fa-IR" sz="1100" b="1" u="sng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 </a:t>
            </a:r>
            <a:r>
              <a:rPr lang="fa-IR" sz="1100" b="1" u="sng" spc="30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439 × 870</a:t>
            </a:r>
            <a:r>
              <a:rPr lang="fa-IR" sz="1100" b="1" u="sng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 </a:t>
            </a:r>
            <a:r>
              <a:rPr lang="fa-IR" sz="1100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باشد.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1100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قسمت </a:t>
            </a:r>
            <a:r>
              <a:rPr lang="fa-IR" sz="1100" b="1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یک پنجم سمت چپ </a:t>
            </a:r>
            <a:r>
              <a:rPr lang="fa-IR" sz="1100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پوستر باید </a:t>
            </a:r>
            <a:r>
              <a:rPr lang="fa-IR" sz="1100" b="1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عکس شخصی مدرس</a:t>
            </a:r>
            <a:r>
              <a:rPr lang="fa-IR" sz="1100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 قرار بگیرد.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1100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روی پوستر باید </a:t>
            </a:r>
            <a:r>
              <a:rPr lang="fa-IR" sz="1100" b="1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نام دوره</a:t>
            </a:r>
            <a:r>
              <a:rPr lang="fa-IR" sz="1100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 ، </a:t>
            </a:r>
            <a:r>
              <a:rPr lang="fa-IR" sz="1100" b="1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نام مدرس </a:t>
            </a:r>
            <a:r>
              <a:rPr lang="fa-IR" sz="1100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و عنوان</a:t>
            </a:r>
            <a:r>
              <a:rPr lang="fa-IR" sz="1100" b="1" u="sng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 سامانه آموزش آنلاین فینیور </a:t>
            </a:r>
            <a:r>
              <a:rPr lang="en-US" sz="1100" b="1" u="sng" spc="20" dirty="0">
                <a:solidFill>
                  <a:srgbClr val="3D3F4D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edufinior.com </a:t>
            </a:r>
            <a:r>
              <a:rPr lang="en-US" sz="1100" spc="20" dirty="0">
                <a:solidFill>
                  <a:srgbClr val="3D3F4D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a-IR" sz="1100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نوشته شود.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1100" b="1" spc="20" dirty="0" smtClean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پیشنهاد میکنیم </a:t>
            </a:r>
            <a:r>
              <a:rPr lang="fa-IR" sz="1100" spc="20" dirty="0" smtClean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برای دقت و سرعت در کار و معرفی بهتر دوره خود درخواست </a:t>
            </a:r>
            <a:r>
              <a:rPr lang="fa-IR" sz="1100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طراحی پوستر </a:t>
            </a:r>
            <a:r>
              <a:rPr lang="fa-IR" sz="1100" spc="20" dirty="0" smtClean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را </a:t>
            </a:r>
            <a:r>
              <a:rPr lang="fa-IR" sz="1100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به طراحان فینیور بسپارید (برای مدرسان تایید شده هزینه طراحی هر پوستر </a:t>
            </a:r>
            <a:r>
              <a:rPr lang="fa-IR" sz="1100" b="1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150 هزار تومان</a:t>
            </a:r>
            <a:r>
              <a:rPr lang="fa-IR" sz="1100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 در نظر گرفته شده است. برای سفارش وارد سامانه فینیور شوید و در </a:t>
            </a:r>
            <a:r>
              <a:rPr lang="fa-IR" sz="1100" b="1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فهرست</a:t>
            </a:r>
            <a:r>
              <a:rPr lang="fa-IR" sz="1100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 از قسمت </a:t>
            </a:r>
            <a:r>
              <a:rPr lang="fa-IR" sz="1100" b="1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ارتباط و درخواست</a:t>
            </a:r>
            <a:r>
              <a:rPr lang="fa-IR" sz="1100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 روی </a:t>
            </a:r>
            <a:r>
              <a:rPr lang="fa-IR" sz="1100" b="1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درخواست طراحی پوستر و دوره</a:t>
            </a:r>
            <a:r>
              <a:rPr lang="fa-IR" sz="1100" spc="20" dirty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 کلیک کنید</a:t>
            </a:r>
            <a:r>
              <a:rPr lang="fa-IR" sz="1100" spc="20" dirty="0" smtClean="0">
                <a:solidFill>
                  <a:srgbClr val="3D3F4D"/>
                </a:solidFill>
                <a:effectLst/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</a:p>
          <a:p>
            <a:pPr marL="342900" marR="0" lvl="0" indent="-34290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1100" b="1" spc="20" dirty="0" smtClean="0">
                <a:solidFill>
                  <a:srgbClr val="3D3F4D"/>
                </a:solidFill>
                <a:latin typeface="Oswald"/>
                <a:ea typeface="Calibri" panose="020F0502020204030204" pitchFamily="34" charset="0"/>
                <a:cs typeface="B Yekan" panose="00000400000000000000" pitchFamily="2" charset="-78"/>
              </a:rPr>
              <a:t>هر پوستری که مطابق با موارد ذکر شده نباشد رد خواهد شد.</a:t>
            </a:r>
            <a:endParaRPr lang="en-US" sz="11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99" y="3817938"/>
            <a:ext cx="5732145" cy="289242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333" y="3817937"/>
            <a:ext cx="5731510" cy="289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588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989</Words>
  <Application>Microsoft Office PowerPoint</Application>
  <PresentationFormat>Custom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2  Mehr</vt:lpstr>
      <vt:lpstr>A EntezareZohoor B4</vt:lpstr>
      <vt:lpstr>Arial</vt:lpstr>
      <vt:lpstr>B Yagut</vt:lpstr>
      <vt:lpstr>B Yekan</vt:lpstr>
      <vt:lpstr>Calibri</vt:lpstr>
      <vt:lpstr>Calibri Light</vt:lpstr>
      <vt:lpstr>Ent</vt:lpstr>
      <vt:lpstr>Lato</vt:lpstr>
      <vt:lpstr>Lato Light</vt:lpstr>
      <vt:lpstr>Open Sans</vt:lpstr>
      <vt:lpstr>Oswald</vt:lpstr>
      <vt:lpstr>Oswald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vcc</dc:creator>
  <cp:lastModifiedBy>vcc</cp:lastModifiedBy>
  <cp:revision>16</cp:revision>
  <dcterms:created xsi:type="dcterms:W3CDTF">2023-07-02T08:29:43Z</dcterms:created>
  <dcterms:modified xsi:type="dcterms:W3CDTF">2023-07-02T09:51:17Z</dcterms:modified>
</cp:coreProperties>
</file>